
<file path=[Content_Types].xml><?xml version="1.0" encoding="utf-8"?>
<Types xmlns="http://schemas.openxmlformats.org/package/2006/content-types">
  <Default Extension="xml" ContentType="application/xml"/>
  <Default Extension="rels" ContentType="application/vnd.openxmlformats-package.relationships+xml"/>
  <Default Extension="emf" ContentType="image/x-emf"/>
  <Default Extension="tif" ContentType="image/tif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5" r:id="rId4"/>
    <p:sldId id="258" r:id="rId5"/>
    <p:sldId id="261" r:id="rId6"/>
    <p:sldId id="259" r:id="rId7"/>
    <p:sldId id="260" r:id="rId8"/>
    <p:sldId id="262" r:id="rId9"/>
    <p:sldId id="263" r:id="rId10"/>
    <p:sldId id="266" r:id="rId11"/>
    <p:sldId id="267" r:id="rId12"/>
    <p:sldId id="264"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05" autoAdjust="0"/>
    <p:restoredTop sz="94660"/>
  </p:normalViewPr>
  <p:slideViewPr>
    <p:cSldViewPr snapToGrid="0">
      <p:cViewPr>
        <p:scale>
          <a:sx n="100" d="100"/>
          <a:sy n="100" d="100"/>
        </p:scale>
        <p:origin x="-2360" y="-752"/>
      </p:cViewPr>
      <p:guideLst>
        <p:guide orient="horz" pos="2160"/>
        <p:guide pos="2880"/>
      </p:guideLst>
    </p:cSldViewPr>
  </p:slideViewPr>
  <p:notesTextViewPr>
    <p:cViewPr>
      <p:scale>
        <a:sx n="1" d="1"/>
        <a:sy n="1" d="1"/>
      </p:scale>
      <p:origin x="0" y="0"/>
    </p:cViewPr>
  </p:notesTextViewPr>
  <p:sorterViewPr>
    <p:cViewPr>
      <p:scale>
        <a:sx n="180" d="100"/>
        <a:sy n="18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CAD0AD-9825-491F-9606-1D678BF75283}"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768250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AD0AD-9825-491F-9606-1D678BF75283}"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309448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AD0AD-9825-491F-9606-1D678BF75283}"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2053741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AD0AD-9825-491F-9606-1D678BF75283}"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3160494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CAD0AD-9825-491F-9606-1D678BF75283}" type="datetimeFigureOut">
              <a:rPr lang="en-US" smtClean="0"/>
              <a:t>10/2/18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323221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CAD0AD-9825-491F-9606-1D678BF75283}"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2008288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CAD0AD-9825-491F-9606-1D678BF75283}" type="datetimeFigureOut">
              <a:rPr lang="en-US" smtClean="0"/>
              <a:t>10/2/18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1396833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CAD0AD-9825-491F-9606-1D678BF75283}" type="datetimeFigureOut">
              <a:rPr lang="en-US" smtClean="0"/>
              <a:t>10/2/18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219703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AD0AD-9825-491F-9606-1D678BF75283}" type="datetimeFigureOut">
              <a:rPr lang="en-US" smtClean="0"/>
              <a:t>10/2/18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157792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CAD0AD-9825-491F-9606-1D678BF75283}"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195517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CAD0AD-9825-491F-9606-1D678BF75283}" type="datetimeFigureOut">
              <a:rPr lang="en-US" smtClean="0"/>
              <a:t>10/2/18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8ABF77-23FA-42BA-B1AC-5865D9C4D58D}" type="slidenum">
              <a:rPr lang="en-US" smtClean="0"/>
              <a:t>‹#›</a:t>
            </a:fld>
            <a:endParaRPr lang="en-US"/>
          </a:p>
        </p:txBody>
      </p:sp>
    </p:spTree>
    <p:extLst>
      <p:ext uri="{BB962C8B-B14F-4D97-AF65-F5344CB8AC3E}">
        <p14:creationId xmlns:p14="http://schemas.microsoft.com/office/powerpoint/2010/main" val="5526626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89207"/>
            <a:ext cx="7886700" cy="5836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272619"/>
            <a:ext cx="7886700" cy="49043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AD0AD-9825-491F-9606-1D678BF75283}" type="datetimeFigureOut">
              <a:rPr lang="en-US" smtClean="0"/>
              <a:t>10/2/18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ABF77-23FA-42BA-B1AC-5865D9C4D58D}" type="slidenum">
              <a:rPr lang="en-US" smtClean="0"/>
              <a:t>‹#›</a:t>
            </a:fld>
            <a:endParaRPr lang="en-US"/>
          </a:p>
        </p:txBody>
      </p:sp>
    </p:spTree>
    <p:extLst>
      <p:ext uri="{BB962C8B-B14F-4D97-AF65-F5344CB8AC3E}">
        <p14:creationId xmlns:p14="http://schemas.microsoft.com/office/powerpoint/2010/main" val="3410108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emf"/><Relationship Id="rId3" Type="http://schemas.openxmlformats.org/officeDocument/2006/relationships/image" Target="../media/image16.t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4" Type="http://schemas.openxmlformats.org/officeDocument/2006/relationships/image" Target="../media/image3.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6.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1E965B-B359-463C-B475-F6834B8197A8}"/>
              </a:ext>
            </a:extLst>
          </p:cNvPr>
          <p:cNvSpPr>
            <a:spLocks noGrp="1"/>
          </p:cNvSpPr>
          <p:nvPr>
            <p:ph type="ctrTitle"/>
          </p:nvPr>
        </p:nvSpPr>
        <p:spPr/>
        <p:txBody>
          <a:bodyPr>
            <a:normAutofit/>
          </a:bodyPr>
          <a:lstStyle/>
          <a:p>
            <a:r>
              <a:rPr lang="en-US" sz="3200" dirty="0"/>
              <a:t>Signal localization </a:t>
            </a:r>
            <a:r>
              <a:rPr lang="en-US" sz="3200" dirty="0" smtClean="0"/>
              <a:t/>
            </a:r>
            <a:br>
              <a:rPr lang="en-US" sz="3200" dirty="0" smtClean="0"/>
            </a:br>
            <a:r>
              <a:rPr lang="en-US" sz="3200" dirty="0" smtClean="0"/>
              <a:t>and </a:t>
            </a:r>
            <a:r>
              <a:rPr lang="en-US" sz="3200" dirty="0"/>
              <a:t>BG suppression </a:t>
            </a:r>
            <a:r>
              <a:rPr lang="en-US" sz="3200" dirty="0" smtClean="0"/>
              <a:t/>
            </a:r>
            <a:br>
              <a:rPr lang="en-US" sz="3200" dirty="0" smtClean="0"/>
            </a:br>
            <a:r>
              <a:rPr lang="en-US" sz="3200" dirty="0" smtClean="0"/>
              <a:t>in </a:t>
            </a:r>
            <a:r>
              <a:rPr lang="en-US" sz="3200" dirty="0"/>
              <a:t>THz s-</a:t>
            </a:r>
            <a:r>
              <a:rPr lang="en-US" sz="3200" dirty="0" smtClean="0"/>
              <a:t>SNOM</a:t>
            </a:r>
            <a:br>
              <a:rPr lang="en-US" sz="3200" dirty="0" smtClean="0"/>
            </a:br>
            <a:r>
              <a:rPr lang="en-US" sz="2200" dirty="0"/>
              <a:t/>
            </a:r>
            <a:br>
              <a:rPr lang="en-US" sz="2200" dirty="0"/>
            </a:br>
            <a:r>
              <a:rPr lang="en-US" sz="2200" dirty="0" smtClean="0"/>
              <a:t>Rainer Hillenbrand</a:t>
            </a:r>
            <a:br>
              <a:rPr lang="en-US" sz="2200" dirty="0" smtClean="0"/>
            </a:br>
            <a:r>
              <a:rPr lang="en-US" sz="2200" dirty="0" smtClean="0"/>
              <a:t>Brno, Oct. 2018</a:t>
            </a:r>
            <a:endParaRPr lang="en-US" sz="2200" dirty="0"/>
          </a:p>
        </p:txBody>
      </p:sp>
    </p:spTree>
    <p:extLst>
      <p:ext uri="{BB962C8B-B14F-4D97-AF65-F5344CB8AC3E}">
        <p14:creationId xmlns:p14="http://schemas.microsoft.com/office/powerpoint/2010/main" val="4018729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96531D-AC18-4F5E-AA06-D3128F03C795}"/>
              </a:ext>
            </a:extLst>
          </p:cNvPr>
          <p:cNvSpPr>
            <a:spLocks noGrp="1"/>
          </p:cNvSpPr>
          <p:nvPr>
            <p:ph type="title"/>
          </p:nvPr>
        </p:nvSpPr>
        <p:spPr/>
        <p:txBody>
          <a:bodyPr>
            <a:noAutofit/>
          </a:bodyPr>
          <a:lstStyle/>
          <a:p>
            <a:pPr algn="ctr"/>
            <a:r>
              <a:rPr lang="en-US" sz="3200" dirty="0"/>
              <a:t>Large tips for boosting </a:t>
            </a:r>
            <a:r>
              <a:rPr lang="en-US" sz="3200" dirty="0" smtClean="0"/>
              <a:t>magnetic near-field signals the </a:t>
            </a:r>
            <a:r>
              <a:rPr lang="en-US" sz="3200" dirty="0"/>
              <a:t>signal</a:t>
            </a:r>
          </a:p>
        </p:txBody>
      </p:sp>
      <p:sp>
        <p:nvSpPr>
          <p:cNvPr id="8" name="TextBox 7">
            <a:extLst>
              <a:ext uri="{FF2B5EF4-FFF2-40B4-BE49-F238E27FC236}">
                <a16:creationId xmlns="" xmlns:a16="http://schemas.microsoft.com/office/drawing/2014/main" id="{5AB764C9-74A7-42BC-A645-05B0FA1E10D6}"/>
              </a:ext>
            </a:extLst>
          </p:cNvPr>
          <p:cNvSpPr txBox="1"/>
          <p:nvPr/>
        </p:nvSpPr>
        <p:spPr>
          <a:xfrm>
            <a:off x="679450" y="1631487"/>
            <a:ext cx="7534275" cy="646331"/>
          </a:xfrm>
          <a:prstGeom prst="rect">
            <a:avLst/>
          </a:prstGeom>
          <a:noFill/>
        </p:spPr>
        <p:txBody>
          <a:bodyPr wrap="square" rtlCol="0">
            <a:spAutoFit/>
          </a:bodyPr>
          <a:lstStyle/>
          <a:p>
            <a:pPr marL="285750" indent="-285750">
              <a:buFont typeface="Arial" panose="020B0604020202020204" pitchFamily="34" charset="0"/>
              <a:buChar char="•"/>
            </a:pPr>
            <a:r>
              <a:rPr lang="en-US" dirty="0"/>
              <a:t>Large tips are suitable for patterning of near-planar magnetic structure that are (potentially) beneficial for EPR detection.</a:t>
            </a:r>
          </a:p>
        </p:txBody>
      </p:sp>
      <p:pic>
        <p:nvPicPr>
          <p:cNvPr id="53" name="Picture 52">
            <a:extLst>
              <a:ext uri="{FF2B5EF4-FFF2-40B4-BE49-F238E27FC236}">
                <a16:creationId xmlns="" xmlns:a16="http://schemas.microsoft.com/office/drawing/2014/main" id="{964B8B77-29A3-4ADD-8A11-AF03A61A9AC4}"/>
              </a:ext>
            </a:extLst>
          </p:cNvPr>
          <p:cNvPicPr>
            <a:picLocks noChangeAspect="1"/>
          </p:cNvPicPr>
          <p:nvPr/>
        </p:nvPicPr>
        <p:blipFill rotWithShape="1">
          <a:blip r:embed="rId2"/>
          <a:srcRect l="12159" t="17303" r="10713"/>
          <a:stretch/>
        </p:blipFill>
        <p:spPr>
          <a:xfrm>
            <a:off x="6738123" y="2743199"/>
            <a:ext cx="1540385" cy="1174939"/>
          </a:xfrm>
          <a:prstGeom prst="rect">
            <a:avLst/>
          </a:prstGeom>
        </p:spPr>
      </p:pic>
      <p:grpSp>
        <p:nvGrpSpPr>
          <p:cNvPr id="55" name="Group 54">
            <a:extLst>
              <a:ext uri="{FF2B5EF4-FFF2-40B4-BE49-F238E27FC236}">
                <a16:creationId xmlns="" xmlns:a16="http://schemas.microsoft.com/office/drawing/2014/main" id="{342FFEFD-B097-4C0A-8C5C-224FF7848DEF}"/>
              </a:ext>
            </a:extLst>
          </p:cNvPr>
          <p:cNvGrpSpPr/>
          <p:nvPr/>
        </p:nvGrpSpPr>
        <p:grpSpPr>
          <a:xfrm>
            <a:off x="4502836" y="2839906"/>
            <a:ext cx="1777056" cy="1049564"/>
            <a:chOff x="5350632" y="4815865"/>
            <a:chExt cx="1777056" cy="1049564"/>
          </a:xfrm>
        </p:grpSpPr>
        <p:sp>
          <p:nvSpPr>
            <p:cNvPr id="18" name="Isosceles Triangle 4">
              <a:extLst>
                <a:ext uri="{FF2B5EF4-FFF2-40B4-BE49-F238E27FC236}">
                  <a16:creationId xmlns="" xmlns:a16="http://schemas.microsoft.com/office/drawing/2014/main" id="{B952360E-022C-441B-A1B4-2A66B6A8C62D}"/>
                </a:ext>
              </a:extLst>
            </p:cNvPr>
            <p:cNvSpPr/>
            <p:nvPr/>
          </p:nvSpPr>
          <p:spPr>
            <a:xfrm rot="10800000">
              <a:off x="5350632" y="4815865"/>
              <a:ext cx="1777056" cy="1049564"/>
            </a:xfrm>
            <a:custGeom>
              <a:avLst/>
              <a:gdLst>
                <a:gd name="connsiteX0" fmla="*/ 0 w 873125"/>
                <a:gd name="connsiteY0" fmla="*/ 1544595 h 1544595"/>
                <a:gd name="connsiteX1" fmla="*/ 436563 w 873125"/>
                <a:gd name="connsiteY1" fmla="*/ 0 h 1544595"/>
                <a:gd name="connsiteX2" fmla="*/ 873125 w 873125"/>
                <a:gd name="connsiteY2" fmla="*/ 1544595 h 1544595"/>
                <a:gd name="connsiteX3" fmla="*/ 0 w 873125"/>
                <a:gd name="connsiteY3" fmla="*/ 1544595 h 154459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601 h 1360601"/>
                <a:gd name="connsiteX1" fmla="*/ 423863 w 873125"/>
                <a:gd name="connsiteY1" fmla="*/ 156 h 1360601"/>
                <a:gd name="connsiteX2" fmla="*/ 873125 w 873125"/>
                <a:gd name="connsiteY2" fmla="*/ 1360601 h 1360601"/>
                <a:gd name="connsiteX3" fmla="*/ 0 w 873125"/>
                <a:gd name="connsiteY3" fmla="*/ 1360601 h 1360601"/>
                <a:gd name="connsiteX0" fmla="*/ 0 w 873125"/>
                <a:gd name="connsiteY0" fmla="*/ 1354894 h 1360601"/>
                <a:gd name="connsiteX1" fmla="*/ 423863 w 873125"/>
                <a:gd name="connsiteY1" fmla="*/ 156 h 1360601"/>
                <a:gd name="connsiteX2" fmla="*/ 873125 w 873125"/>
                <a:gd name="connsiteY2" fmla="*/ 1360601 h 1360601"/>
                <a:gd name="connsiteX3" fmla="*/ 0 w 873125"/>
                <a:gd name="connsiteY3" fmla="*/ 1354894 h 1360601"/>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Lst>
              <a:ahLst/>
              <a:cxnLst>
                <a:cxn ang="0">
                  <a:pos x="connsiteX0" y="connsiteY0"/>
                </a:cxn>
                <a:cxn ang="0">
                  <a:pos x="connsiteX1" y="connsiteY1"/>
                </a:cxn>
                <a:cxn ang="0">
                  <a:pos x="connsiteX2" y="connsiteY2"/>
                </a:cxn>
                <a:cxn ang="0">
                  <a:pos x="connsiteX3" y="connsiteY3"/>
                </a:cxn>
              </a:cxnLst>
              <a:rect l="l" t="t" r="r" b="b"/>
              <a:pathLst>
                <a:path w="873125" h="1360446">
                  <a:moveTo>
                    <a:pt x="0" y="1354739"/>
                  </a:moveTo>
                  <a:cubicBezTo>
                    <a:pt x="22294" y="787105"/>
                    <a:pt x="71727" y="8917"/>
                    <a:pt x="423863" y="1"/>
                  </a:cubicBezTo>
                  <a:cubicBezTo>
                    <a:pt x="788791" y="25404"/>
                    <a:pt x="833710" y="844178"/>
                    <a:pt x="873125" y="1360446"/>
                  </a:cubicBezTo>
                  <a:lnTo>
                    <a:pt x="0" y="1354739"/>
                  </a:lnTo>
                  <a:close/>
                </a:path>
              </a:pathLst>
            </a:custGeom>
            <a:solidFill>
              <a:schemeClr val="accent4">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Isosceles Triangle 4">
              <a:extLst>
                <a:ext uri="{FF2B5EF4-FFF2-40B4-BE49-F238E27FC236}">
                  <a16:creationId xmlns="" xmlns:a16="http://schemas.microsoft.com/office/drawing/2014/main" id="{709913D0-A0D7-4429-9382-A5E68E4E1235}"/>
                </a:ext>
              </a:extLst>
            </p:cNvPr>
            <p:cNvSpPr/>
            <p:nvPr/>
          </p:nvSpPr>
          <p:spPr>
            <a:xfrm rot="10800000">
              <a:off x="5744332" y="4815865"/>
              <a:ext cx="999368" cy="1011464"/>
            </a:xfrm>
            <a:custGeom>
              <a:avLst/>
              <a:gdLst>
                <a:gd name="connsiteX0" fmla="*/ 0 w 873125"/>
                <a:gd name="connsiteY0" fmla="*/ 1544595 h 1544595"/>
                <a:gd name="connsiteX1" fmla="*/ 436563 w 873125"/>
                <a:gd name="connsiteY1" fmla="*/ 0 h 1544595"/>
                <a:gd name="connsiteX2" fmla="*/ 873125 w 873125"/>
                <a:gd name="connsiteY2" fmla="*/ 1544595 h 1544595"/>
                <a:gd name="connsiteX3" fmla="*/ 0 w 873125"/>
                <a:gd name="connsiteY3" fmla="*/ 1544595 h 154459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601 h 1360601"/>
                <a:gd name="connsiteX1" fmla="*/ 423863 w 873125"/>
                <a:gd name="connsiteY1" fmla="*/ 156 h 1360601"/>
                <a:gd name="connsiteX2" fmla="*/ 873125 w 873125"/>
                <a:gd name="connsiteY2" fmla="*/ 1360601 h 1360601"/>
                <a:gd name="connsiteX3" fmla="*/ 0 w 873125"/>
                <a:gd name="connsiteY3" fmla="*/ 1360601 h 1360601"/>
                <a:gd name="connsiteX0" fmla="*/ 0 w 873125"/>
                <a:gd name="connsiteY0" fmla="*/ 1354894 h 1360601"/>
                <a:gd name="connsiteX1" fmla="*/ 423863 w 873125"/>
                <a:gd name="connsiteY1" fmla="*/ 156 h 1360601"/>
                <a:gd name="connsiteX2" fmla="*/ 873125 w 873125"/>
                <a:gd name="connsiteY2" fmla="*/ 1360601 h 1360601"/>
                <a:gd name="connsiteX3" fmla="*/ 0 w 873125"/>
                <a:gd name="connsiteY3" fmla="*/ 1354894 h 1360601"/>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Lst>
              <a:ahLst/>
              <a:cxnLst>
                <a:cxn ang="0">
                  <a:pos x="connsiteX0" y="connsiteY0"/>
                </a:cxn>
                <a:cxn ang="0">
                  <a:pos x="connsiteX1" y="connsiteY1"/>
                </a:cxn>
                <a:cxn ang="0">
                  <a:pos x="connsiteX2" y="connsiteY2"/>
                </a:cxn>
                <a:cxn ang="0">
                  <a:pos x="connsiteX3" y="connsiteY3"/>
                </a:cxn>
              </a:cxnLst>
              <a:rect l="l" t="t" r="r" b="b"/>
              <a:pathLst>
                <a:path w="873125" h="1360446">
                  <a:moveTo>
                    <a:pt x="0" y="1354739"/>
                  </a:moveTo>
                  <a:cubicBezTo>
                    <a:pt x="22294" y="787105"/>
                    <a:pt x="71727" y="8917"/>
                    <a:pt x="423863" y="1"/>
                  </a:cubicBezTo>
                  <a:cubicBezTo>
                    <a:pt x="788791" y="25404"/>
                    <a:pt x="833710" y="844178"/>
                    <a:pt x="873125" y="1360446"/>
                  </a:cubicBezTo>
                  <a:lnTo>
                    <a:pt x="0" y="1354739"/>
                  </a:lnTo>
                  <a:close/>
                </a:path>
              </a:pathLst>
            </a:custGeom>
            <a:solidFill>
              <a:schemeClr val="bg1">
                <a:lumMod val="5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7" name="Straight Arrow Connector 56">
            <a:extLst>
              <a:ext uri="{FF2B5EF4-FFF2-40B4-BE49-F238E27FC236}">
                <a16:creationId xmlns="" xmlns:a16="http://schemas.microsoft.com/office/drawing/2014/main" id="{26D767B1-F435-4E73-A79D-2BB05BB6DA58}"/>
              </a:ext>
            </a:extLst>
          </p:cNvPr>
          <p:cNvCxnSpPr/>
          <p:nvPr/>
        </p:nvCxnSpPr>
        <p:spPr>
          <a:xfrm flipV="1">
            <a:off x="4274820" y="3454400"/>
            <a:ext cx="0" cy="584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 xmlns:a16="http://schemas.microsoft.com/office/drawing/2014/main" id="{896426C4-33FF-4D50-B0B0-813D70CAB6D7}"/>
              </a:ext>
            </a:extLst>
          </p:cNvPr>
          <p:cNvCxnSpPr/>
          <p:nvPr/>
        </p:nvCxnSpPr>
        <p:spPr>
          <a:xfrm>
            <a:off x="4274820" y="4038600"/>
            <a:ext cx="514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 xmlns:a16="http://schemas.microsoft.com/office/drawing/2014/main" id="{0FE3E3C4-6DC3-4CFC-BB5B-374073044DF6}"/>
              </a:ext>
            </a:extLst>
          </p:cNvPr>
          <p:cNvSpPr txBox="1"/>
          <p:nvPr/>
        </p:nvSpPr>
        <p:spPr>
          <a:xfrm>
            <a:off x="4097020" y="3149600"/>
            <a:ext cx="361362" cy="369332"/>
          </a:xfrm>
          <a:prstGeom prst="rect">
            <a:avLst/>
          </a:prstGeom>
          <a:noFill/>
        </p:spPr>
        <p:txBody>
          <a:bodyPr wrap="square" rtlCol="0">
            <a:spAutoFit/>
          </a:bodyPr>
          <a:lstStyle/>
          <a:p>
            <a:pPr algn="ctr"/>
            <a:r>
              <a:rPr lang="en-US" dirty="0"/>
              <a:t>z</a:t>
            </a:r>
          </a:p>
        </p:txBody>
      </p:sp>
      <p:sp>
        <p:nvSpPr>
          <p:cNvPr id="61" name="TextBox 60">
            <a:extLst>
              <a:ext uri="{FF2B5EF4-FFF2-40B4-BE49-F238E27FC236}">
                <a16:creationId xmlns="" xmlns:a16="http://schemas.microsoft.com/office/drawing/2014/main" id="{737CA131-703C-42BD-BB14-5D0F6A7E2787}"/>
              </a:ext>
            </a:extLst>
          </p:cNvPr>
          <p:cNvSpPr txBox="1"/>
          <p:nvPr/>
        </p:nvSpPr>
        <p:spPr>
          <a:xfrm>
            <a:off x="4800483" y="3851371"/>
            <a:ext cx="361362" cy="369332"/>
          </a:xfrm>
          <a:prstGeom prst="rect">
            <a:avLst/>
          </a:prstGeom>
          <a:noFill/>
        </p:spPr>
        <p:txBody>
          <a:bodyPr wrap="square" rtlCol="0">
            <a:spAutoFit/>
          </a:bodyPr>
          <a:lstStyle/>
          <a:p>
            <a:r>
              <a:rPr lang="en-US" dirty="0"/>
              <a:t>x</a:t>
            </a:r>
          </a:p>
        </p:txBody>
      </p:sp>
      <p:cxnSp>
        <p:nvCxnSpPr>
          <p:cNvPr id="62" name="Straight Arrow Connector 61">
            <a:extLst>
              <a:ext uri="{FF2B5EF4-FFF2-40B4-BE49-F238E27FC236}">
                <a16:creationId xmlns="" xmlns:a16="http://schemas.microsoft.com/office/drawing/2014/main" id="{E52D84AD-D179-4D6F-B66C-A789ABEA9AAD}"/>
              </a:ext>
            </a:extLst>
          </p:cNvPr>
          <p:cNvCxnSpPr/>
          <p:nvPr/>
        </p:nvCxnSpPr>
        <p:spPr>
          <a:xfrm flipV="1">
            <a:off x="6621297" y="3454400"/>
            <a:ext cx="0" cy="584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 xmlns:a16="http://schemas.microsoft.com/office/drawing/2014/main" id="{206A8BE6-FD87-477C-B58C-FD4D53DC9B9F}"/>
              </a:ext>
            </a:extLst>
          </p:cNvPr>
          <p:cNvCxnSpPr/>
          <p:nvPr/>
        </p:nvCxnSpPr>
        <p:spPr>
          <a:xfrm>
            <a:off x="6621297" y="4038600"/>
            <a:ext cx="5143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 xmlns:a16="http://schemas.microsoft.com/office/drawing/2014/main" id="{1A55BFE1-125C-4ED7-98CF-BF7D9BA62B47}"/>
              </a:ext>
            </a:extLst>
          </p:cNvPr>
          <p:cNvSpPr txBox="1"/>
          <p:nvPr/>
        </p:nvSpPr>
        <p:spPr>
          <a:xfrm>
            <a:off x="6456197" y="3175000"/>
            <a:ext cx="361362" cy="369332"/>
          </a:xfrm>
          <a:prstGeom prst="rect">
            <a:avLst/>
          </a:prstGeom>
          <a:noFill/>
        </p:spPr>
        <p:txBody>
          <a:bodyPr wrap="square" rtlCol="0">
            <a:spAutoFit/>
          </a:bodyPr>
          <a:lstStyle/>
          <a:p>
            <a:pPr algn="ctr"/>
            <a:r>
              <a:rPr lang="en-US" dirty="0"/>
              <a:t>x</a:t>
            </a:r>
          </a:p>
        </p:txBody>
      </p:sp>
      <p:sp>
        <p:nvSpPr>
          <p:cNvPr id="65" name="TextBox 64">
            <a:extLst>
              <a:ext uri="{FF2B5EF4-FFF2-40B4-BE49-F238E27FC236}">
                <a16:creationId xmlns="" xmlns:a16="http://schemas.microsoft.com/office/drawing/2014/main" id="{D2340257-0270-4923-A024-DBBCE0ADDD10}"/>
              </a:ext>
            </a:extLst>
          </p:cNvPr>
          <p:cNvSpPr txBox="1"/>
          <p:nvPr/>
        </p:nvSpPr>
        <p:spPr>
          <a:xfrm>
            <a:off x="7146960" y="3851371"/>
            <a:ext cx="361362" cy="369332"/>
          </a:xfrm>
          <a:prstGeom prst="rect">
            <a:avLst/>
          </a:prstGeom>
          <a:noFill/>
        </p:spPr>
        <p:txBody>
          <a:bodyPr wrap="square" rtlCol="0">
            <a:spAutoFit/>
          </a:bodyPr>
          <a:lstStyle/>
          <a:p>
            <a:r>
              <a:rPr lang="en-US" dirty="0"/>
              <a:t>y</a:t>
            </a:r>
          </a:p>
        </p:txBody>
      </p:sp>
      <p:pic>
        <p:nvPicPr>
          <p:cNvPr id="16" name="Picture 15">
            <a:extLst>
              <a:ext uri="{FF2B5EF4-FFF2-40B4-BE49-F238E27FC236}">
                <a16:creationId xmlns="" xmlns:a16="http://schemas.microsoft.com/office/drawing/2014/main" id="{2B9484EF-B188-4755-BD90-3395269A1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95552" y="2783839"/>
            <a:ext cx="2645614" cy="2436342"/>
          </a:xfrm>
          <a:prstGeom prst="rect">
            <a:avLst/>
          </a:prstGeom>
        </p:spPr>
      </p:pic>
      <p:sp>
        <p:nvSpPr>
          <p:cNvPr id="17" name="Freeform: Shape 16">
            <a:extLst>
              <a:ext uri="{FF2B5EF4-FFF2-40B4-BE49-F238E27FC236}">
                <a16:creationId xmlns="" xmlns:a16="http://schemas.microsoft.com/office/drawing/2014/main" id="{7DAD53D9-FC42-49A6-9263-802ABD8F9AD7}"/>
              </a:ext>
            </a:extLst>
          </p:cNvPr>
          <p:cNvSpPr/>
          <p:nvPr/>
        </p:nvSpPr>
        <p:spPr>
          <a:xfrm>
            <a:off x="1965252" y="3832781"/>
            <a:ext cx="465932" cy="1292122"/>
          </a:xfrm>
          <a:custGeom>
            <a:avLst/>
            <a:gdLst>
              <a:gd name="connsiteX0" fmla="*/ 447851 w 449935"/>
              <a:gd name="connsiteY0" fmla="*/ 1423603 h 1423603"/>
              <a:gd name="connsiteX1" fmla="*/ 9701 w 449935"/>
              <a:gd name="connsiteY1" fmla="*/ 159953 h 1423603"/>
              <a:gd name="connsiteX2" fmla="*/ 168451 w 449935"/>
              <a:gd name="connsiteY2" fmla="*/ 153603 h 1423603"/>
              <a:gd name="connsiteX3" fmla="*/ 447851 w 449935"/>
              <a:gd name="connsiteY3" fmla="*/ 1423603 h 1423603"/>
              <a:gd name="connsiteX0" fmla="*/ 438150 w 440234"/>
              <a:gd name="connsiteY0" fmla="*/ 1359200 h 1359200"/>
              <a:gd name="connsiteX1" fmla="*/ 0 w 440234"/>
              <a:gd name="connsiteY1" fmla="*/ 95550 h 1359200"/>
              <a:gd name="connsiteX2" fmla="*/ 158750 w 440234"/>
              <a:gd name="connsiteY2" fmla="*/ 89200 h 1359200"/>
              <a:gd name="connsiteX3" fmla="*/ 438150 w 440234"/>
              <a:gd name="connsiteY3" fmla="*/ 1359200 h 1359200"/>
              <a:gd name="connsiteX0" fmla="*/ 438150 w 440341"/>
              <a:gd name="connsiteY0" fmla="*/ 1270053 h 1270053"/>
              <a:gd name="connsiteX1" fmla="*/ 0 w 440341"/>
              <a:gd name="connsiteY1" fmla="*/ 6403 h 1270053"/>
              <a:gd name="connsiteX2" fmla="*/ 158750 w 440341"/>
              <a:gd name="connsiteY2" fmla="*/ 53 h 1270053"/>
              <a:gd name="connsiteX3" fmla="*/ 438150 w 440341"/>
              <a:gd name="connsiteY3" fmla="*/ 1270053 h 1270053"/>
              <a:gd name="connsiteX0" fmla="*/ 444500 w 446541"/>
              <a:gd name="connsiteY0" fmla="*/ 1369264 h 1369264"/>
              <a:gd name="connsiteX1" fmla="*/ 0 w 446541"/>
              <a:gd name="connsiteY1" fmla="*/ 99264 h 1369264"/>
              <a:gd name="connsiteX2" fmla="*/ 158750 w 446541"/>
              <a:gd name="connsiteY2" fmla="*/ 92914 h 1369264"/>
              <a:gd name="connsiteX3" fmla="*/ 444500 w 446541"/>
              <a:gd name="connsiteY3" fmla="*/ 1369264 h 1369264"/>
              <a:gd name="connsiteX0" fmla="*/ 444500 w 446541"/>
              <a:gd name="connsiteY0" fmla="*/ 1369264 h 1369265"/>
              <a:gd name="connsiteX1" fmla="*/ 0 w 446541"/>
              <a:gd name="connsiteY1" fmla="*/ 99264 h 1369265"/>
              <a:gd name="connsiteX2" fmla="*/ 158750 w 446541"/>
              <a:gd name="connsiteY2" fmla="*/ 92914 h 1369265"/>
              <a:gd name="connsiteX3" fmla="*/ 444500 w 446541"/>
              <a:gd name="connsiteY3" fmla="*/ 1369264 h 1369265"/>
              <a:gd name="connsiteX0" fmla="*/ 444500 w 459948"/>
              <a:gd name="connsiteY0" fmla="*/ 1369264 h 1370250"/>
              <a:gd name="connsiteX1" fmla="*/ 0 w 459948"/>
              <a:gd name="connsiteY1" fmla="*/ 99264 h 1370250"/>
              <a:gd name="connsiteX2" fmla="*/ 158750 w 459948"/>
              <a:gd name="connsiteY2" fmla="*/ 92914 h 1370250"/>
              <a:gd name="connsiteX3" fmla="*/ 444500 w 459948"/>
              <a:gd name="connsiteY3" fmla="*/ 1369264 h 1370250"/>
              <a:gd name="connsiteX0" fmla="*/ 444500 w 459948"/>
              <a:gd name="connsiteY0" fmla="*/ 1369264 h 1370207"/>
              <a:gd name="connsiteX1" fmla="*/ 0 w 459948"/>
              <a:gd name="connsiteY1" fmla="*/ 99264 h 1370207"/>
              <a:gd name="connsiteX2" fmla="*/ 158750 w 459948"/>
              <a:gd name="connsiteY2" fmla="*/ 92914 h 1370207"/>
              <a:gd name="connsiteX3" fmla="*/ 444500 w 459948"/>
              <a:gd name="connsiteY3" fmla="*/ 1369264 h 1370207"/>
              <a:gd name="connsiteX0" fmla="*/ 465932 w 468535"/>
              <a:gd name="connsiteY0" fmla="*/ 1376590 h 1376594"/>
              <a:gd name="connsiteX1" fmla="*/ 0 w 468535"/>
              <a:gd name="connsiteY1" fmla="*/ 85159 h 1376594"/>
              <a:gd name="connsiteX2" fmla="*/ 180182 w 468535"/>
              <a:gd name="connsiteY2" fmla="*/ 100240 h 1376594"/>
              <a:gd name="connsiteX3" fmla="*/ 465932 w 468535"/>
              <a:gd name="connsiteY3" fmla="*/ 1376590 h 1376594"/>
              <a:gd name="connsiteX0" fmla="*/ 465932 w 468535"/>
              <a:gd name="connsiteY0" fmla="*/ 1376590 h 1376594"/>
              <a:gd name="connsiteX1" fmla="*/ 0 w 468535"/>
              <a:gd name="connsiteY1" fmla="*/ 85159 h 1376594"/>
              <a:gd name="connsiteX2" fmla="*/ 180182 w 468535"/>
              <a:gd name="connsiteY2" fmla="*/ 100240 h 1376594"/>
              <a:gd name="connsiteX3" fmla="*/ 465932 w 468535"/>
              <a:gd name="connsiteY3" fmla="*/ 1376590 h 1376594"/>
              <a:gd name="connsiteX0" fmla="*/ 465932 w 481871"/>
              <a:gd name="connsiteY0" fmla="*/ 1376590 h 1377024"/>
              <a:gd name="connsiteX1" fmla="*/ 0 w 481871"/>
              <a:gd name="connsiteY1" fmla="*/ 85159 h 1377024"/>
              <a:gd name="connsiteX2" fmla="*/ 180182 w 481871"/>
              <a:gd name="connsiteY2" fmla="*/ 100240 h 1377024"/>
              <a:gd name="connsiteX3" fmla="*/ 465932 w 481871"/>
              <a:gd name="connsiteY3" fmla="*/ 1376590 h 1377024"/>
              <a:gd name="connsiteX0" fmla="*/ 465932 w 465932"/>
              <a:gd name="connsiteY0" fmla="*/ 1376590 h 1377024"/>
              <a:gd name="connsiteX1" fmla="*/ 0 w 465932"/>
              <a:gd name="connsiteY1" fmla="*/ 85159 h 1377024"/>
              <a:gd name="connsiteX2" fmla="*/ 180182 w 465932"/>
              <a:gd name="connsiteY2" fmla="*/ 100240 h 1377024"/>
              <a:gd name="connsiteX3" fmla="*/ 465932 w 465932"/>
              <a:gd name="connsiteY3" fmla="*/ 1376590 h 1377024"/>
              <a:gd name="connsiteX0" fmla="*/ 465932 w 465932"/>
              <a:gd name="connsiteY0" fmla="*/ 1291688 h 1292122"/>
              <a:gd name="connsiteX1" fmla="*/ 0 w 465932"/>
              <a:gd name="connsiteY1" fmla="*/ 257 h 1292122"/>
              <a:gd name="connsiteX2" fmla="*/ 180182 w 465932"/>
              <a:gd name="connsiteY2" fmla="*/ 15338 h 1292122"/>
              <a:gd name="connsiteX3" fmla="*/ 465932 w 465932"/>
              <a:gd name="connsiteY3" fmla="*/ 1291688 h 1292122"/>
              <a:gd name="connsiteX0" fmla="*/ 465932 w 465932"/>
              <a:gd name="connsiteY0" fmla="*/ 1291688 h 1292122"/>
              <a:gd name="connsiteX1" fmla="*/ 0 w 465932"/>
              <a:gd name="connsiteY1" fmla="*/ 257 h 1292122"/>
              <a:gd name="connsiteX2" fmla="*/ 180182 w 465932"/>
              <a:gd name="connsiteY2" fmla="*/ 15338 h 1292122"/>
              <a:gd name="connsiteX3" fmla="*/ 465932 w 465932"/>
              <a:gd name="connsiteY3" fmla="*/ 1291688 h 1292122"/>
              <a:gd name="connsiteX0" fmla="*/ 465932 w 465932"/>
              <a:gd name="connsiteY0" fmla="*/ 1291688 h 1292122"/>
              <a:gd name="connsiteX1" fmla="*/ 0 w 465932"/>
              <a:gd name="connsiteY1" fmla="*/ 257 h 1292122"/>
              <a:gd name="connsiteX2" fmla="*/ 180182 w 465932"/>
              <a:gd name="connsiteY2" fmla="*/ 15338 h 1292122"/>
              <a:gd name="connsiteX3" fmla="*/ 465932 w 465932"/>
              <a:gd name="connsiteY3" fmla="*/ 1291688 h 1292122"/>
            </a:gdLst>
            <a:ahLst/>
            <a:cxnLst>
              <a:cxn ang="0">
                <a:pos x="connsiteX0" y="connsiteY0"/>
              </a:cxn>
              <a:cxn ang="0">
                <a:pos x="connsiteX1" y="connsiteY1"/>
              </a:cxn>
              <a:cxn ang="0">
                <a:pos x="connsiteX2" y="connsiteY2"/>
              </a:cxn>
              <a:cxn ang="0">
                <a:pos x="connsiteX3" y="connsiteY3"/>
              </a:cxn>
            </a:cxnLst>
            <a:rect l="l" t="t" r="r" b="b"/>
            <a:pathLst>
              <a:path w="465932" h="1292122">
                <a:moveTo>
                  <a:pt x="465932" y="1291688"/>
                </a:moveTo>
                <a:cubicBezTo>
                  <a:pt x="378752" y="1312987"/>
                  <a:pt x="202142" y="546094"/>
                  <a:pt x="0" y="257"/>
                </a:cubicBezTo>
                <a:cubicBezTo>
                  <a:pt x="52917" y="-1860"/>
                  <a:pt x="93002" y="9650"/>
                  <a:pt x="180182" y="15338"/>
                </a:cubicBezTo>
                <a:cubicBezTo>
                  <a:pt x="238787" y="280583"/>
                  <a:pt x="462624" y="1287058"/>
                  <a:pt x="465932" y="1291688"/>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 xmlns:a16="http://schemas.microsoft.com/office/drawing/2014/main" id="{8698351F-A8DA-4E02-8B5D-C44C09F7364D}"/>
              </a:ext>
            </a:extLst>
          </p:cNvPr>
          <p:cNvSpPr/>
          <p:nvPr/>
        </p:nvSpPr>
        <p:spPr>
          <a:xfrm flipH="1">
            <a:off x="2426421" y="3832725"/>
            <a:ext cx="444501" cy="1292177"/>
          </a:xfrm>
          <a:custGeom>
            <a:avLst/>
            <a:gdLst>
              <a:gd name="connsiteX0" fmla="*/ 447851 w 449935"/>
              <a:gd name="connsiteY0" fmla="*/ 1423603 h 1423603"/>
              <a:gd name="connsiteX1" fmla="*/ 9701 w 449935"/>
              <a:gd name="connsiteY1" fmla="*/ 159953 h 1423603"/>
              <a:gd name="connsiteX2" fmla="*/ 168451 w 449935"/>
              <a:gd name="connsiteY2" fmla="*/ 153603 h 1423603"/>
              <a:gd name="connsiteX3" fmla="*/ 447851 w 449935"/>
              <a:gd name="connsiteY3" fmla="*/ 1423603 h 1423603"/>
              <a:gd name="connsiteX0" fmla="*/ 438150 w 440234"/>
              <a:gd name="connsiteY0" fmla="*/ 1359200 h 1359200"/>
              <a:gd name="connsiteX1" fmla="*/ 0 w 440234"/>
              <a:gd name="connsiteY1" fmla="*/ 95550 h 1359200"/>
              <a:gd name="connsiteX2" fmla="*/ 158750 w 440234"/>
              <a:gd name="connsiteY2" fmla="*/ 89200 h 1359200"/>
              <a:gd name="connsiteX3" fmla="*/ 438150 w 440234"/>
              <a:gd name="connsiteY3" fmla="*/ 1359200 h 1359200"/>
              <a:gd name="connsiteX0" fmla="*/ 438150 w 440341"/>
              <a:gd name="connsiteY0" fmla="*/ 1270053 h 1270053"/>
              <a:gd name="connsiteX1" fmla="*/ 0 w 440341"/>
              <a:gd name="connsiteY1" fmla="*/ 6403 h 1270053"/>
              <a:gd name="connsiteX2" fmla="*/ 158750 w 440341"/>
              <a:gd name="connsiteY2" fmla="*/ 53 h 1270053"/>
              <a:gd name="connsiteX3" fmla="*/ 438150 w 440341"/>
              <a:gd name="connsiteY3" fmla="*/ 1270053 h 1270053"/>
              <a:gd name="connsiteX0" fmla="*/ 444500 w 446541"/>
              <a:gd name="connsiteY0" fmla="*/ 1369264 h 1369264"/>
              <a:gd name="connsiteX1" fmla="*/ 0 w 446541"/>
              <a:gd name="connsiteY1" fmla="*/ 99264 h 1369264"/>
              <a:gd name="connsiteX2" fmla="*/ 158750 w 446541"/>
              <a:gd name="connsiteY2" fmla="*/ 92914 h 1369264"/>
              <a:gd name="connsiteX3" fmla="*/ 444500 w 446541"/>
              <a:gd name="connsiteY3" fmla="*/ 1369264 h 1369264"/>
              <a:gd name="connsiteX0" fmla="*/ 444500 w 446541"/>
              <a:gd name="connsiteY0" fmla="*/ 1369264 h 1369265"/>
              <a:gd name="connsiteX1" fmla="*/ 0 w 446541"/>
              <a:gd name="connsiteY1" fmla="*/ 99264 h 1369265"/>
              <a:gd name="connsiteX2" fmla="*/ 158750 w 446541"/>
              <a:gd name="connsiteY2" fmla="*/ 92914 h 1369265"/>
              <a:gd name="connsiteX3" fmla="*/ 444500 w 446541"/>
              <a:gd name="connsiteY3" fmla="*/ 1369264 h 1369265"/>
              <a:gd name="connsiteX0" fmla="*/ 444500 w 459948"/>
              <a:gd name="connsiteY0" fmla="*/ 1369264 h 1370250"/>
              <a:gd name="connsiteX1" fmla="*/ 0 w 459948"/>
              <a:gd name="connsiteY1" fmla="*/ 99264 h 1370250"/>
              <a:gd name="connsiteX2" fmla="*/ 158750 w 459948"/>
              <a:gd name="connsiteY2" fmla="*/ 92914 h 1370250"/>
              <a:gd name="connsiteX3" fmla="*/ 444500 w 459948"/>
              <a:gd name="connsiteY3" fmla="*/ 1369264 h 1370250"/>
              <a:gd name="connsiteX0" fmla="*/ 444500 w 459948"/>
              <a:gd name="connsiteY0" fmla="*/ 1369264 h 1370207"/>
              <a:gd name="connsiteX1" fmla="*/ 0 w 459948"/>
              <a:gd name="connsiteY1" fmla="*/ 99264 h 1370207"/>
              <a:gd name="connsiteX2" fmla="*/ 158750 w 459948"/>
              <a:gd name="connsiteY2" fmla="*/ 92914 h 1370207"/>
              <a:gd name="connsiteX3" fmla="*/ 444500 w 459948"/>
              <a:gd name="connsiteY3" fmla="*/ 1369264 h 1370207"/>
              <a:gd name="connsiteX0" fmla="*/ 465932 w 468535"/>
              <a:gd name="connsiteY0" fmla="*/ 1376590 h 1376594"/>
              <a:gd name="connsiteX1" fmla="*/ 0 w 468535"/>
              <a:gd name="connsiteY1" fmla="*/ 85159 h 1376594"/>
              <a:gd name="connsiteX2" fmla="*/ 180182 w 468535"/>
              <a:gd name="connsiteY2" fmla="*/ 100240 h 1376594"/>
              <a:gd name="connsiteX3" fmla="*/ 465932 w 468535"/>
              <a:gd name="connsiteY3" fmla="*/ 1376590 h 1376594"/>
              <a:gd name="connsiteX0" fmla="*/ 465932 w 468535"/>
              <a:gd name="connsiteY0" fmla="*/ 1376590 h 1376594"/>
              <a:gd name="connsiteX1" fmla="*/ 0 w 468535"/>
              <a:gd name="connsiteY1" fmla="*/ 85159 h 1376594"/>
              <a:gd name="connsiteX2" fmla="*/ 180182 w 468535"/>
              <a:gd name="connsiteY2" fmla="*/ 100240 h 1376594"/>
              <a:gd name="connsiteX3" fmla="*/ 465932 w 468535"/>
              <a:gd name="connsiteY3" fmla="*/ 1376590 h 1376594"/>
              <a:gd name="connsiteX0" fmla="*/ 465932 w 481871"/>
              <a:gd name="connsiteY0" fmla="*/ 1376590 h 1377024"/>
              <a:gd name="connsiteX1" fmla="*/ 0 w 481871"/>
              <a:gd name="connsiteY1" fmla="*/ 85159 h 1377024"/>
              <a:gd name="connsiteX2" fmla="*/ 180182 w 481871"/>
              <a:gd name="connsiteY2" fmla="*/ 100240 h 1377024"/>
              <a:gd name="connsiteX3" fmla="*/ 465932 w 481871"/>
              <a:gd name="connsiteY3" fmla="*/ 1376590 h 1377024"/>
              <a:gd name="connsiteX0" fmla="*/ 465932 w 465932"/>
              <a:gd name="connsiteY0" fmla="*/ 1376590 h 1377024"/>
              <a:gd name="connsiteX1" fmla="*/ 0 w 465932"/>
              <a:gd name="connsiteY1" fmla="*/ 85159 h 1377024"/>
              <a:gd name="connsiteX2" fmla="*/ 180182 w 465932"/>
              <a:gd name="connsiteY2" fmla="*/ 100240 h 1377024"/>
              <a:gd name="connsiteX3" fmla="*/ 465932 w 465932"/>
              <a:gd name="connsiteY3" fmla="*/ 1376590 h 1377024"/>
              <a:gd name="connsiteX0" fmla="*/ 465932 w 465932"/>
              <a:gd name="connsiteY0" fmla="*/ 1291688 h 1292122"/>
              <a:gd name="connsiteX1" fmla="*/ 0 w 465932"/>
              <a:gd name="connsiteY1" fmla="*/ 257 h 1292122"/>
              <a:gd name="connsiteX2" fmla="*/ 180182 w 465932"/>
              <a:gd name="connsiteY2" fmla="*/ 15338 h 1292122"/>
              <a:gd name="connsiteX3" fmla="*/ 465932 w 465932"/>
              <a:gd name="connsiteY3" fmla="*/ 1291688 h 1292122"/>
              <a:gd name="connsiteX0" fmla="*/ 465932 w 465932"/>
              <a:gd name="connsiteY0" fmla="*/ 1291688 h 1292122"/>
              <a:gd name="connsiteX1" fmla="*/ 0 w 465932"/>
              <a:gd name="connsiteY1" fmla="*/ 257 h 1292122"/>
              <a:gd name="connsiteX2" fmla="*/ 180182 w 465932"/>
              <a:gd name="connsiteY2" fmla="*/ 15338 h 1292122"/>
              <a:gd name="connsiteX3" fmla="*/ 465932 w 465932"/>
              <a:gd name="connsiteY3" fmla="*/ 1291688 h 1292122"/>
              <a:gd name="connsiteX0" fmla="*/ 465932 w 465932"/>
              <a:gd name="connsiteY0" fmla="*/ 1291688 h 1292122"/>
              <a:gd name="connsiteX1" fmla="*/ 0 w 465932"/>
              <a:gd name="connsiteY1" fmla="*/ 257 h 1292122"/>
              <a:gd name="connsiteX2" fmla="*/ 180182 w 465932"/>
              <a:gd name="connsiteY2" fmla="*/ 15338 h 1292122"/>
              <a:gd name="connsiteX3" fmla="*/ 465932 w 465932"/>
              <a:gd name="connsiteY3" fmla="*/ 1291688 h 1292122"/>
              <a:gd name="connsiteX0" fmla="*/ 444501 w 444501"/>
              <a:gd name="connsiteY0" fmla="*/ 1291688 h 1292122"/>
              <a:gd name="connsiteX1" fmla="*/ 0 w 444501"/>
              <a:gd name="connsiteY1" fmla="*/ 257 h 1292122"/>
              <a:gd name="connsiteX2" fmla="*/ 158751 w 444501"/>
              <a:gd name="connsiteY2" fmla="*/ 15338 h 1292122"/>
              <a:gd name="connsiteX3" fmla="*/ 444501 w 444501"/>
              <a:gd name="connsiteY3" fmla="*/ 1291688 h 1292122"/>
              <a:gd name="connsiteX0" fmla="*/ 444501 w 444501"/>
              <a:gd name="connsiteY0" fmla="*/ 1291743 h 1292177"/>
              <a:gd name="connsiteX1" fmla="*/ 0 w 444501"/>
              <a:gd name="connsiteY1" fmla="*/ 312 h 1292177"/>
              <a:gd name="connsiteX2" fmla="*/ 173038 w 444501"/>
              <a:gd name="connsiteY2" fmla="*/ 13011 h 1292177"/>
              <a:gd name="connsiteX3" fmla="*/ 444501 w 444501"/>
              <a:gd name="connsiteY3" fmla="*/ 1291743 h 1292177"/>
            </a:gdLst>
            <a:ahLst/>
            <a:cxnLst>
              <a:cxn ang="0">
                <a:pos x="connsiteX0" y="connsiteY0"/>
              </a:cxn>
              <a:cxn ang="0">
                <a:pos x="connsiteX1" y="connsiteY1"/>
              </a:cxn>
              <a:cxn ang="0">
                <a:pos x="connsiteX2" y="connsiteY2"/>
              </a:cxn>
              <a:cxn ang="0">
                <a:pos x="connsiteX3" y="connsiteY3"/>
              </a:cxn>
            </a:cxnLst>
            <a:rect l="l" t="t" r="r" b="b"/>
            <a:pathLst>
              <a:path w="444501" h="1292177">
                <a:moveTo>
                  <a:pt x="444501" y="1291743"/>
                </a:moveTo>
                <a:cubicBezTo>
                  <a:pt x="357321" y="1313042"/>
                  <a:pt x="202142" y="546149"/>
                  <a:pt x="0" y="312"/>
                </a:cubicBezTo>
                <a:cubicBezTo>
                  <a:pt x="52917" y="-1805"/>
                  <a:pt x="85858" y="7323"/>
                  <a:pt x="173038" y="13011"/>
                </a:cubicBezTo>
                <a:cubicBezTo>
                  <a:pt x="231643" y="278256"/>
                  <a:pt x="441193" y="1287113"/>
                  <a:pt x="444501" y="1291743"/>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 xmlns:a16="http://schemas.microsoft.com/office/drawing/2014/main" id="{D15604D3-9C6C-4F3A-9F6E-7560B873716A}"/>
              </a:ext>
            </a:extLst>
          </p:cNvPr>
          <p:cNvCxnSpPr/>
          <p:nvPr/>
        </p:nvCxnSpPr>
        <p:spPr>
          <a:xfrm flipV="1">
            <a:off x="1356358" y="4360798"/>
            <a:ext cx="0" cy="5842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54D72C51-3B71-4517-99C6-D3E2294CF959}"/>
              </a:ext>
            </a:extLst>
          </p:cNvPr>
          <p:cNvCxnSpPr/>
          <p:nvPr/>
        </p:nvCxnSpPr>
        <p:spPr>
          <a:xfrm>
            <a:off x="1356358" y="4944998"/>
            <a:ext cx="514350"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 xmlns:a16="http://schemas.microsoft.com/office/drawing/2014/main" id="{AE080620-2EF1-4BFE-BD25-3834289C3D6F}"/>
              </a:ext>
            </a:extLst>
          </p:cNvPr>
          <p:cNvSpPr txBox="1"/>
          <p:nvPr/>
        </p:nvSpPr>
        <p:spPr>
          <a:xfrm>
            <a:off x="1178558" y="4055998"/>
            <a:ext cx="361362" cy="369332"/>
          </a:xfrm>
          <a:prstGeom prst="rect">
            <a:avLst/>
          </a:prstGeom>
          <a:noFill/>
        </p:spPr>
        <p:txBody>
          <a:bodyPr wrap="square" rtlCol="0">
            <a:spAutoFit/>
          </a:bodyPr>
          <a:lstStyle/>
          <a:p>
            <a:pPr algn="ctr"/>
            <a:r>
              <a:rPr lang="en-US" dirty="0">
                <a:solidFill>
                  <a:schemeClr val="bg1"/>
                </a:solidFill>
              </a:rPr>
              <a:t>z</a:t>
            </a:r>
          </a:p>
        </p:txBody>
      </p:sp>
      <p:sp>
        <p:nvSpPr>
          <p:cNvPr id="35" name="TextBox 34">
            <a:extLst>
              <a:ext uri="{FF2B5EF4-FFF2-40B4-BE49-F238E27FC236}">
                <a16:creationId xmlns="" xmlns:a16="http://schemas.microsoft.com/office/drawing/2014/main" id="{71A90ED7-571E-4DCA-BFF9-F987385358B2}"/>
              </a:ext>
            </a:extLst>
          </p:cNvPr>
          <p:cNvSpPr txBox="1"/>
          <p:nvPr/>
        </p:nvSpPr>
        <p:spPr>
          <a:xfrm>
            <a:off x="1882021" y="4757769"/>
            <a:ext cx="361362" cy="369332"/>
          </a:xfrm>
          <a:prstGeom prst="rect">
            <a:avLst/>
          </a:prstGeom>
          <a:noFill/>
        </p:spPr>
        <p:txBody>
          <a:bodyPr wrap="square" rtlCol="0">
            <a:spAutoFit/>
          </a:bodyPr>
          <a:lstStyle/>
          <a:p>
            <a:r>
              <a:rPr lang="en-US" dirty="0">
                <a:solidFill>
                  <a:schemeClr val="bg1"/>
                </a:solidFill>
              </a:rPr>
              <a:t>x</a:t>
            </a:r>
          </a:p>
        </p:txBody>
      </p:sp>
      <p:sp>
        <p:nvSpPr>
          <p:cNvPr id="19" name="TextBox 18">
            <a:extLst>
              <a:ext uri="{FF2B5EF4-FFF2-40B4-BE49-F238E27FC236}">
                <a16:creationId xmlns="" xmlns:a16="http://schemas.microsoft.com/office/drawing/2014/main" id="{7E5593BE-ABB3-4C86-A463-8771EF258089}"/>
              </a:ext>
            </a:extLst>
          </p:cNvPr>
          <p:cNvSpPr txBox="1"/>
          <p:nvPr/>
        </p:nvSpPr>
        <p:spPr>
          <a:xfrm>
            <a:off x="1574529" y="5644570"/>
            <a:ext cx="2230525" cy="369332"/>
          </a:xfrm>
          <a:prstGeom prst="rect">
            <a:avLst/>
          </a:prstGeom>
          <a:noFill/>
        </p:spPr>
        <p:txBody>
          <a:bodyPr wrap="square" rtlCol="0">
            <a:spAutoFit/>
          </a:bodyPr>
          <a:lstStyle/>
          <a:p>
            <a:r>
              <a:rPr lang="en-US" dirty="0"/>
              <a:t>magnetic antenna tip</a:t>
            </a:r>
          </a:p>
        </p:txBody>
      </p:sp>
      <p:cxnSp>
        <p:nvCxnSpPr>
          <p:cNvPr id="21" name="Straight Arrow Connector 20">
            <a:extLst>
              <a:ext uri="{FF2B5EF4-FFF2-40B4-BE49-F238E27FC236}">
                <a16:creationId xmlns="" xmlns:a16="http://schemas.microsoft.com/office/drawing/2014/main" id="{88502041-22DC-4129-93AF-3C083AEEC4DE}"/>
              </a:ext>
            </a:extLst>
          </p:cNvPr>
          <p:cNvCxnSpPr>
            <a:cxnSpLocks/>
            <a:stCxn id="19" idx="0"/>
          </p:cNvCxnSpPr>
          <p:nvPr/>
        </p:nvCxnSpPr>
        <p:spPr>
          <a:xfrm flipH="1" flipV="1">
            <a:off x="2564582" y="5304371"/>
            <a:ext cx="125210" cy="3401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 xmlns:a16="http://schemas.microsoft.com/office/drawing/2014/main" id="{A45611BE-1E20-415A-8521-42BB83E437D0}"/>
              </a:ext>
            </a:extLst>
          </p:cNvPr>
          <p:cNvSpPr/>
          <p:nvPr/>
        </p:nvSpPr>
        <p:spPr>
          <a:xfrm>
            <a:off x="5232492" y="3493307"/>
            <a:ext cx="84423" cy="792327"/>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 xmlns:a16="http://schemas.microsoft.com/office/drawing/2014/main" id="{233F38B7-87F4-4E37-85B9-1FB7B5F0FCD7}"/>
              </a:ext>
            </a:extLst>
          </p:cNvPr>
          <p:cNvSpPr/>
          <p:nvPr/>
        </p:nvSpPr>
        <p:spPr>
          <a:xfrm>
            <a:off x="5368609" y="3493307"/>
            <a:ext cx="84423" cy="792327"/>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 xmlns:a16="http://schemas.microsoft.com/office/drawing/2014/main" id="{AD4697D9-3FB4-48E1-BF54-7C159460980F}"/>
              </a:ext>
            </a:extLst>
          </p:cNvPr>
          <p:cNvSpPr/>
          <p:nvPr/>
        </p:nvSpPr>
        <p:spPr>
          <a:xfrm>
            <a:off x="5504726" y="3493307"/>
            <a:ext cx="84423" cy="792327"/>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 xmlns:a16="http://schemas.microsoft.com/office/drawing/2014/main" id="{45AC7DBB-A108-416B-A1E7-EE4FB79C4877}"/>
              </a:ext>
            </a:extLst>
          </p:cNvPr>
          <p:cNvSpPr/>
          <p:nvPr/>
        </p:nvSpPr>
        <p:spPr>
          <a:xfrm>
            <a:off x="5274639" y="4294147"/>
            <a:ext cx="314510" cy="369332"/>
          </a:xfrm>
          <a:prstGeom prst="rect">
            <a:avLst/>
          </a:prstGeom>
        </p:spPr>
        <p:txBody>
          <a:bodyPr wrap="none">
            <a:spAutoFit/>
          </a:bodyPr>
          <a:lstStyle/>
          <a:p>
            <a:r>
              <a:rPr lang="en-US" dirty="0">
                <a:solidFill>
                  <a:srgbClr val="FF0000"/>
                </a:solidFill>
              </a:rPr>
              <a:t>B</a:t>
            </a:r>
          </a:p>
        </p:txBody>
      </p:sp>
    </p:spTree>
    <p:extLst>
      <p:ext uri="{BB962C8B-B14F-4D97-AF65-F5344CB8AC3E}">
        <p14:creationId xmlns:p14="http://schemas.microsoft.com/office/powerpoint/2010/main" val="47525938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655.JPG"/>
          <p:cNvPicPr>
            <a:picLocks noChangeAspect="1"/>
          </p:cNvPicPr>
          <p:nvPr/>
        </p:nvPicPr>
        <p:blipFill>
          <a:blip r:embed="rId2">
            <a:alphaModFix/>
            <a:grayscl/>
            <a:extLst>
              <a:ext uri="{BEBA8EAE-BF5A-486C-A8C5-ECC9F3942E4B}">
                <a14:imgProps xmlns:a14="http://schemas.microsoft.com/office/drawing/2010/main">
                  <a14:imgLayer r:embed="rId3">
                    <a14:imgEffect>
                      <a14:sharpenSoften amount="54000"/>
                    </a14:imgEffect>
                    <a14:imgEffect>
                      <a14:brightnessContrast bright="7000" contrast="5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32342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8CEADEE2-FB57-4EF1-8A87-B7D959ABD7D1}"/>
              </a:ext>
            </a:extLst>
          </p:cNvPr>
          <p:cNvSpPr>
            <a:spLocks noGrp="1"/>
          </p:cNvSpPr>
          <p:nvPr>
            <p:ph type="title"/>
          </p:nvPr>
        </p:nvSpPr>
        <p:spPr/>
        <p:txBody>
          <a:bodyPr>
            <a:normAutofit/>
          </a:bodyPr>
          <a:lstStyle/>
          <a:p>
            <a:pPr algn="ctr"/>
            <a:r>
              <a:rPr lang="en-US" sz="3200" dirty="0"/>
              <a:t>Conclusions</a:t>
            </a:r>
          </a:p>
        </p:txBody>
      </p:sp>
      <p:sp>
        <p:nvSpPr>
          <p:cNvPr id="4" name="Content Placeholder 3">
            <a:extLst>
              <a:ext uri="{FF2B5EF4-FFF2-40B4-BE49-F238E27FC236}">
                <a16:creationId xmlns="" xmlns:a16="http://schemas.microsoft.com/office/drawing/2014/main" id="{1AFA8F32-79A3-4969-AAF4-D1479EED9EFF}"/>
              </a:ext>
            </a:extLst>
          </p:cNvPr>
          <p:cNvSpPr>
            <a:spLocks noGrp="1"/>
          </p:cNvSpPr>
          <p:nvPr>
            <p:ph idx="1"/>
          </p:nvPr>
        </p:nvSpPr>
        <p:spPr>
          <a:xfrm>
            <a:off x="1371600" y="1272619"/>
            <a:ext cx="6743700" cy="4904344"/>
          </a:xfrm>
        </p:spPr>
        <p:txBody>
          <a:bodyPr>
            <a:normAutofit/>
          </a:bodyPr>
          <a:lstStyle/>
          <a:p>
            <a:r>
              <a:rPr lang="en-US" sz="2000" dirty="0">
                <a:solidFill>
                  <a:srgbClr val="FF0000"/>
                </a:solidFill>
              </a:rPr>
              <a:t>Without demodulation expect spatial resolution </a:t>
            </a:r>
            <a:r>
              <a:rPr lang="en-US" sz="2000" dirty="0">
                <a:solidFill>
                  <a:srgbClr val="FF0000"/>
                </a:solidFill>
                <a:sym typeface="Symbol" panose="05050102010706020507" pitchFamily="18" charset="2"/>
              </a:rPr>
              <a:t>10 um</a:t>
            </a:r>
            <a:endParaRPr lang="en-US" sz="2000" dirty="0">
              <a:solidFill>
                <a:srgbClr val="FF0000"/>
              </a:solidFill>
            </a:endParaRPr>
          </a:p>
          <a:p>
            <a:r>
              <a:rPr lang="en-US" sz="2000" dirty="0"/>
              <a:t>Demodulation technique can bring nanoscale spatial resolution down to 100 nm scale, but at the expense of lower signal.</a:t>
            </a:r>
          </a:p>
          <a:p>
            <a:r>
              <a:rPr lang="en-US" sz="2000" dirty="0"/>
              <a:t>Large tips can boost the signal and provide large area for patterning of magnetic structures.</a:t>
            </a:r>
          </a:p>
        </p:txBody>
      </p:sp>
    </p:spTree>
    <p:extLst>
      <p:ext uri="{BB962C8B-B14F-4D97-AF65-F5344CB8AC3E}">
        <p14:creationId xmlns:p14="http://schemas.microsoft.com/office/powerpoint/2010/main" val="8988289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 xmlns:a16="http://schemas.microsoft.com/office/drawing/2014/main" id="{522DD40C-1709-4225-8B4E-BFBB4ADECEB4}"/>
              </a:ext>
            </a:extLst>
          </p:cNvPr>
          <p:cNvSpPr/>
          <p:nvPr/>
        </p:nvSpPr>
        <p:spPr>
          <a:xfrm>
            <a:off x="1999062" y="3969469"/>
            <a:ext cx="59153" cy="422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AAF72CAA-176E-4AA0-BC4F-524FF184F26A}"/>
              </a:ext>
            </a:extLst>
          </p:cNvPr>
          <p:cNvSpPr/>
          <p:nvPr/>
        </p:nvSpPr>
        <p:spPr>
          <a:xfrm>
            <a:off x="1893088" y="3970528"/>
            <a:ext cx="269844" cy="3693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 xmlns:a16="http://schemas.microsoft.com/office/drawing/2014/main" id="{2C007897-9811-40BD-BFB5-E5D7D5EA2D9E}"/>
              </a:ext>
            </a:extLst>
          </p:cNvPr>
          <p:cNvSpPr/>
          <p:nvPr/>
        </p:nvSpPr>
        <p:spPr>
          <a:xfrm>
            <a:off x="1957388" y="3969469"/>
            <a:ext cx="141244" cy="422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1FFBB361-5803-414E-8103-11F00F03E34B}"/>
              </a:ext>
            </a:extLst>
          </p:cNvPr>
          <p:cNvSpPr/>
          <p:nvPr/>
        </p:nvSpPr>
        <p:spPr>
          <a:xfrm>
            <a:off x="1802620" y="3896876"/>
            <a:ext cx="450780" cy="4551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7">
            <a:extLst>
              <a:ext uri="{FF2B5EF4-FFF2-40B4-BE49-F238E27FC236}">
                <a16:creationId xmlns="" xmlns:a16="http://schemas.microsoft.com/office/drawing/2014/main" id="{F05DD871-068E-4A05-999F-25E29446B776}"/>
              </a:ext>
            </a:extLst>
          </p:cNvPr>
          <p:cNvSpPr/>
          <p:nvPr/>
        </p:nvSpPr>
        <p:spPr>
          <a:xfrm rot="10800000">
            <a:off x="1665459" y="3290316"/>
            <a:ext cx="698814" cy="807729"/>
          </a:xfrm>
          <a:custGeom>
            <a:avLst/>
            <a:gdLst>
              <a:gd name="connsiteX0" fmla="*/ 0 w 698814"/>
              <a:gd name="connsiteY0" fmla="*/ 807715 h 807715"/>
              <a:gd name="connsiteX1" fmla="*/ 349407 w 698814"/>
              <a:gd name="connsiteY1" fmla="*/ 0 h 807715"/>
              <a:gd name="connsiteX2" fmla="*/ 698814 w 698814"/>
              <a:gd name="connsiteY2" fmla="*/ 807715 h 807715"/>
              <a:gd name="connsiteX3" fmla="*/ 0 w 698814"/>
              <a:gd name="connsiteY3" fmla="*/ 807715 h 807715"/>
              <a:gd name="connsiteX0" fmla="*/ 0 w 698814"/>
              <a:gd name="connsiteY0" fmla="*/ 807729 h 807729"/>
              <a:gd name="connsiteX1" fmla="*/ 349407 w 698814"/>
              <a:gd name="connsiteY1" fmla="*/ 14 h 807729"/>
              <a:gd name="connsiteX2" fmla="*/ 698814 w 698814"/>
              <a:gd name="connsiteY2" fmla="*/ 807729 h 807729"/>
              <a:gd name="connsiteX3" fmla="*/ 0 w 698814"/>
              <a:gd name="connsiteY3" fmla="*/ 807729 h 807729"/>
            </a:gdLst>
            <a:ahLst/>
            <a:cxnLst>
              <a:cxn ang="0">
                <a:pos x="connsiteX0" y="connsiteY0"/>
              </a:cxn>
              <a:cxn ang="0">
                <a:pos x="connsiteX1" y="connsiteY1"/>
              </a:cxn>
              <a:cxn ang="0">
                <a:pos x="connsiteX2" y="connsiteY2"/>
              </a:cxn>
              <a:cxn ang="0">
                <a:pos x="connsiteX3" y="connsiteY3"/>
              </a:cxn>
            </a:cxnLst>
            <a:rect l="l" t="t" r="r" b="b"/>
            <a:pathLst>
              <a:path w="698814" h="807729">
                <a:moveTo>
                  <a:pt x="0" y="807729"/>
                </a:moveTo>
                <a:cubicBezTo>
                  <a:pt x="116469" y="538491"/>
                  <a:pt x="56075" y="-3179"/>
                  <a:pt x="349407" y="14"/>
                </a:cubicBezTo>
                <a:cubicBezTo>
                  <a:pt x="582557" y="2552"/>
                  <a:pt x="582345" y="538491"/>
                  <a:pt x="698814" y="807729"/>
                </a:cubicBezTo>
                <a:lnTo>
                  <a:pt x="0" y="807729"/>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 xmlns:a16="http://schemas.microsoft.com/office/drawing/2014/main" id="{9F901E1D-B403-40D4-A170-63A6695EB7B5}"/>
              </a:ext>
            </a:extLst>
          </p:cNvPr>
          <p:cNvSpPr>
            <a:spLocks noGrp="1"/>
          </p:cNvSpPr>
          <p:nvPr>
            <p:ph type="title"/>
          </p:nvPr>
        </p:nvSpPr>
        <p:spPr/>
        <p:txBody>
          <a:bodyPr>
            <a:normAutofit/>
          </a:bodyPr>
          <a:lstStyle/>
          <a:p>
            <a:pPr algn="ctr"/>
            <a:r>
              <a:rPr lang="en-US" sz="3200" dirty="0"/>
              <a:t>Standard s-SNOM</a:t>
            </a:r>
          </a:p>
        </p:txBody>
      </p:sp>
      <p:sp>
        <p:nvSpPr>
          <p:cNvPr id="12" name="Freeform: Shape 11">
            <a:extLst>
              <a:ext uri="{FF2B5EF4-FFF2-40B4-BE49-F238E27FC236}">
                <a16:creationId xmlns="" xmlns:a16="http://schemas.microsoft.com/office/drawing/2014/main" id="{D47BF5A9-E216-49A5-9047-C1D43D6FFB2D}"/>
              </a:ext>
            </a:extLst>
          </p:cNvPr>
          <p:cNvSpPr/>
          <p:nvPr/>
        </p:nvSpPr>
        <p:spPr>
          <a:xfrm>
            <a:off x="781050" y="3397690"/>
            <a:ext cx="786319" cy="577711"/>
          </a:xfrm>
          <a:custGeom>
            <a:avLst/>
            <a:gdLst>
              <a:gd name="connsiteX0" fmla="*/ 0 w 710119"/>
              <a:gd name="connsiteY0" fmla="*/ 14317 h 539611"/>
              <a:gd name="connsiteX1" fmla="*/ 165370 w 710119"/>
              <a:gd name="connsiteY1" fmla="*/ 24045 h 539611"/>
              <a:gd name="connsiteX2" fmla="*/ 184826 w 710119"/>
              <a:gd name="connsiteY2" fmla="*/ 238054 h 539611"/>
              <a:gd name="connsiteX3" fmla="*/ 359923 w 710119"/>
              <a:gd name="connsiteY3" fmla="*/ 218598 h 539611"/>
              <a:gd name="connsiteX4" fmla="*/ 408562 w 710119"/>
              <a:gd name="connsiteY4" fmla="*/ 422879 h 539611"/>
              <a:gd name="connsiteX5" fmla="*/ 583660 w 710119"/>
              <a:gd name="connsiteY5" fmla="*/ 393696 h 539611"/>
              <a:gd name="connsiteX6" fmla="*/ 642026 w 710119"/>
              <a:gd name="connsiteY6" fmla="*/ 490973 h 539611"/>
              <a:gd name="connsiteX7" fmla="*/ 710119 w 710119"/>
              <a:gd name="connsiteY7" fmla="*/ 539611 h 539611"/>
              <a:gd name="connsiteX0" fmla="*/ 0 w 786319"/>
              <a:gd name="connsiteY0" fmla="*/ 14317 h 577711"/>
              <a:gd name="connsiteX1" fmla="*/ 165370 w 786319"/>
              <a:gd name="connsiteY1" fmla="*/ 24045 h 577711"/>
              <a:gd name="connsiteX2" fmla="*/ 184826 w 786319"/>
              <a:gd name="connsiteY2" fmla="*/ 238054 h 577711"/>
              <a:gd name="connsiteX3" fmla="*/ 359923 w 786319"/>
              <a:gd name="connsiteY3" fmla="*/ 218598 h 577711"/>
              <a:gd name="connsiteX4" fmla="*/ 408562 w 786319"/>
              <a:gd name="connsiteY4" fmla="*/ 422879 h 577711"/>
              <a:gd name="connsiteX5" fmla="*/ 583660 w 786319"/>
              <a:gd name="connsiteY5" fmla="*/ 393696 h 577711"/>
              <a:gd name="connsiteX6" fmla="*/ 642026 w 786319"/>
              <a:gd name="connsiteY6" fmla="*/ 490973 h 577711"/>
              <a:gd name="connsiteX7" fmla="*/ 786319 w 786319"/>
              <a:gd name="connsiteY7" fmla="*/ 577711 h 57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319" h="577711">
                <a:moveTo>
                  <a:pt x="0" y="14317"/>
                </a:moveTo>
                <a:cubicBezTo>
                  <a:pt x="67283" y="536"/>
                  <a:pt x="134566" y="-13245"/>
                  <a:pt x="165370" y="24045"/>
                </a:cubicBezTo>
                <a:cubicBezTo>
                  <a:pt x="196174" y="61335"/>
                  <a:pt x="152401" y="205629"/>
                  <a:pt x="184826" y="238054"/>
                </a:cubicBezTo>
                <a:cubicBezTo>
                  <a:pt x="217251" y="270479"/>
                  <a:pt x="322634" y="187794"/>
                  <a:pt x="359923" y="218598"/>
                </a:cubicBezTo>
                <a:cubicBezTo>
                  <a:pt x="397212" y="249402"/>
                  <a:pt x="371273" y="393696"/>
                  <a:pt x="408562" y="422879"/>
                </a:cubicBezTo>
                <a:cubicBezTo>
                  <a:pt x="445852" y="452062"/>
                  <a:pt x="544749" y="382347"/>
                  <a:pt x="583660" y="393696"/>
                </a:cubicBezTo>
                <a:cubicBezTo>
                  <a:pt x="622571" y="405045"/>
                  <a:pt x="608250" y="460304"/>
                  <a:pt x="642026" y="490973"/>
                </a:cubicBezTo>
                <a:cubicBezTo>
                  <a:pt x="675802" y="521642"/>
                  <a:pt x="776591" y="571226"/>
                  <a:pt x="786319" y="577711"/>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 xmlns:a16="http://schemas.microsoft.com/office/drawing/2014/main" id="{206D9417-B2B2-4244-BC52-8031B5C65032}"/>
              </a:ext>
            </a:extLst>
          </p:cNvPr>
          <p:cNvSpPr/>
          <p:nvPr/>
        </p:nvSpPr>
        <p:spPr>
          <a:xfrm rot="10800000">
            <a:off x="781050" y="3031336"/>
            <a:ext cx="786319" cy="577711"/>
          </a:xfrm>
          <a:custGeom>
            <a:avLst/>
            <a:gdLst>
              <a:gd name="connsiteX0" fmla="*/ 0 w 710119"/>
              <a:gd name="connsiteY0" fmla="*/ 14317 h 539611"/>
              <a:gd name="connsiteX1" fmla="*/ 165370 w 710119"/>
              <a:gd name="connsiteY1" fmla="*/ 24045 h 539611"/>
              <a:gd name="connsiteX2" fmla="*/ 184826 w 710119"/>
              <a:gd name="connsiteY2" fmla="*/ 238054 h 539611"/>
              <a:gd name="connsiteX3" fmla="*/ 359923 w 710119"/>
              <a:gd name="connsiteY3" fmla="*/ 218598 h 539611"/>
              <a:gd name="connsiteX4" fmla="*/ 408562 w 710119"/>
              <a:gd name="connsiteY4" fmla="*/ 422879 h 539611"/>
              <a:gd name="connsiteX5" fmla="*/ 583660 w 710119"/>
              <a:gd name="connsiteY5" fmla="*/ 393696 h 539611"/>
              <a:gd name="connsiteX6" fmla="*/ 642026 w 710119"/>
              <a:gd name="connsiteY6" fmla="*/ 490973 h 539611"/>
              <a:gd name="connsiteX7" fmla="*/ 710119 w 710119"/>
              <a:gd name="connsiteY7" fmla="*/ 539611 h 539611"/>
              <a:gd name="connsiteX0" fmla="*/ 0 w 786319"/>
              <a:gd name="connsiteY0" fmla="*/ 14317 h 577711"/>
              <a:gd name="connsiteX1" fmla="*/ 165370 w 786319"/>
              <a:gd name="connsiteY1" fmla="*/ 24045 h 577711"/>
              <a:gd name="connsiteX2" fmla="*/ 184826 w 786319"/>
              <a:gd name="connsiteY2" fmla="*/ 238054 h 577711"/>
              <a:gd name="connsiteX3" fmla="*/ 359923 w 786319"/>
              <a:gd name="connsiteY3" fmla="*/ 218598 h 577711"/>
              <a:gd name="connsiteX4" fmla="*/ 408562 w 786319"/>
              <a:gd name="connsiteY4" fmla="*/ 422879 h 577711"/>
              <a:gd name="connsiteX5" fmla="*/ 583660 w 786319"/>
              <a:gd name="connsiteY5" fmla="*/ 393696 h 577711"/>
              <a:gd name="connsiteX6" fmla="*/ 642026 w 786319"/>
              <a:gd name="connsiteY6" fmla="*/ 490973 h 577711"/>
              <a:gd name="connsiteX7" fmla="*/ 786319 w 786319"/>
              <a:gd name="connsiteY7" fmla="*/ 577711 h 57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319" h="577711">
                <a:moveTo>
                  <a:pt x="0" y="14317"/>
                </a:moveTo>
                <a:cubicBezTo>
                  <a:pt x="67283" y="536"/>
                  <a:pt x="134566" y="-13245"/>
                  <a:pt x="165370" y="24045"/>
                </a:cubicBezTo>
                <a:cubicBezTo>
                  <a:pt x="196174" y="61335"/>
                  <a:pt x="152401" y="205629"/>
                  <a:pt x="184826" y="238054"/>
                </a:cubicBezTo>
                <a:cubicBezTo>
                  <a:pt x="217251" y="270479"/>
                  <a:pt x="322634" y="187794"/>
                  <a:pt x="359923" y="218598"/>
                </a:cubicBezTo>
                <a:cubicBezTo>
                  <a:pt x="397212" y="249402"/>
                  <a:pt x="371273" y="393696"/>
                  <a:pt x="408562" y="422879"/>
                </a:cubicBezTo>
                <a:cubicBezTo>
                  <a:pt x="445852" y="452062"/>
                  <a:pt x="544749" y="382347"/>
                  <a:pt x="583660" y="393696"/>
                </a:cubicBezTo>
                <a:cubicBezTo>
                  <a:pt x="622571" y="405045"/>
                  <a:pt x="608250" y="460304"/>
                  <a:pt x="642026" y="490973"/>
                </a:cubicBezTo>
                <a:cubicBezTo>
                  <a:pt x="675802" y="521642"/>
                  <a:pt x="776591" y="571226"/>
                  <a:pt x="786319" y="577711"/>
                </a:cubicBezTo>
              </a:path>
            </a:pathLst>
          </a:custGeom>
          <a:noFill/>
          <a:ln w="63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 xmlns:a16="http://schemas.microsoft.com/office/drawing/2014/main" id="{9607B77B-40A2-4962-AEAA-36990031ABA6}"/>
              </a:ext>
            </a:extLst>
          </p:cNvPr>
          <p:cNvSpPr/>
          <p:nvPr/>
        </p:nvSpPr>
        <p:spPr>
          <a:xfrm>
            <a:off x="1650868" y="3115218"/>
            <a:ext cx="2334639" cy="185244"/>
          </a:xfrm>
          <a:custGeom>
            <a:avLst/>
            <a:gdLst>
              <a:gd name="connsiteX0" fmla="*/ 0 w 2334639"/>
              <a:gd name="connsiteY0" fmla="*/ 184826 h 185244"/>
              <a:gd name="connsiteX1" fmla="*/ 671209 w 2334639"/>
              <a:gd name="connsiteY1" fmla="*/ 175098 h 185244"/>
              <a:gd name="connsiteX2" fmla="*/ 1536970 w 2334639"/>
              <a:gd name="connsiteY2" fmla="*/ 116732 h 185244"/>
              <a:gd name="connsiteX3" fmla="*/ 2334639 w 2334639"/>
              <a:gd name="connsiteY3" fmla="*/ 0 h 185244"/>
            </a:gdLst>
            <a:ahLst/>
            <a:cxnLst>
              <a:cxn ang="0">
                <a:pos x="connsiteX0" y="connsiteY0"/>
              </a:cxn>
              <a:cxn ang="0">
                <a:pos x="connsiteX1" y="connsiteY1"/>
              </a:cxn>
              <a:cxn ang="0">
                <a:pos x="connsiteX2" y="connsiteY2"/>
              </a:cxn>
              <a:cxn ang="0">
                <a:pos x="connsiteX3" y="connsiteY3"/>
              </a:cxn>
            </a:cxnLst>
            <a:rect l="l" t="t" r="r" b="b"/>
            <a:pathLst>
              <a:path w="2334639" h="185244">
                <a:moveTo>
                  <a:pt x="0" y="184826"/>
                </a:moveTo>
                <a:cubicBezTo>
                  <a:pt x="207523" y="185636"/>
                  <a:pt x="415047" y="186447"/>
                  <a:pt x="671209" y="175098"/>
                </a:cubicBezTo>
                <a:cubicBezTo>
                  <a:pt x="927371" y="163749"/>
                  <a:pt x="1259732" y="145915"/>
                  <a:pt x="1536970" y="116732"/>
                </a:cubicBezTo>
                <a:cubicBezTo>
                  <a:pt x="1814208" y="87549"/>
                  <a:pt x="2175754" y="25940"/>
                  <a:pt x="2334639" y="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 xmlns:a16="http://schemas.microsoft.com/office/drawing/2014/main" id="{58577375-8509-4D24-9181-6FA166474024}"/>
              </a:ext>
            </a:extLst>
          </p:cNvPr>
          <p:cNvCxnSpPr>
            <a:cxnSpLocks/>
          </p:cNvCxnSpPr>
          <p:nvPr/>
        </p:nvCxnSpPr>
        <p:spPr>
          <a:xfrm flipV="1">
            <a:off x="2019055" y="3545993"/>
            <a:ext cx="3644" cy="389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 xmlns:a16="http://schemas.microsoft.com/office/drawing/2014/main" id="{83DAD3C8-921E-46A9-BAF1-FF3C7AB47360}"/>
              </a:ext>
            </a:extLst>
          </p:cNvPr>
          <p:cNvSpPr/>
          <p:nvPr/>
        </p:nvSpPr>
        <p:spPr>
          <a:xfrm>
            <a:off x="1988958" y="3565190"/>
            <a:ext cx="308098" cy="369332"/>
          </a:xfrm>
          <a:prstGeom prst="rect">
            <a:avLst/>
          </a:prstGeom>
        </p:spPr>
        <p:txBody>
          <a:bodyPr wrap="none">
            <a:spAutoFit/>
          </a:bodyPr>
          <a:lstStyle/>
          <a:p>
            <a:r>
              <a:rPr lang="en-US" b="1" dirty="0">
                <a:solidFill>
                  <a:srgbClr val="FF0000"/>
                </a:solidFill>
              </a:rPr>
              <a:t>P</a:t>
            </a:r>
          </a:p>
        </p:txBody>
      </p:sp>
      <p:sp>
        <p:nvSpPr>
          <p:cNvPr id="18" name="TextBox 17">
            <a:extLst>
              <a:ext uri="{FF2B5EF4-FFF2-40B4-BE49-F238E27FC236}">
                <a16:creationId xmlns="" xmlns:a16="http://schemas.microsoft.com/office/drawing/2014/main" id="{EB1D6C9F-10EB-4D53-9C71-F592C2528DB8}"/>
              </a:ext>
            </a:extLst>
          </p:cNvPr>
          <p:cNvSpPr txBox="1"/>
          <p:nvPr/>
        </p:nvSpPr>
        <p:spPr>
          <a:xfrm>
            <a:off x="504489" y="3366435"/>
            <a:ext cx="450780" cy="369332"/>
          </a:xfrm>
          <a:prstGeom prst="rect">
            <a:avLst/>
          </a:prstGeom>
          <a:noFill/>
        </p:spPr>
        <p:txBody>
          <a:bodyPr wrap="square" rtlCol="0">
            <a:spAutoFit/>
          </a:bodyPr>
          <a:lstStyle/>
          <a:p>
            <a:r>
              <a:rPr lang="en-US" dirty="0" err="1">
                <a:solidFill>
                  <a:srgbClr val="FF0000"/>
                </a:solidFill>
              </a:rPr>
              <a:t>E</a:t>
            </a:r>
            <a:r>
              <a:rPr lang="en-US" baseline="-25000" dirty="0" err="1">
                <a:solidFill>
                  <a:srgbClr val="FF0000"/>
                </a:solidFill>
              </a:rPr>
              <a:t>i</a:t>
            </a:r>
            <a:endParaRPr lang="en-US" baseline="-25000" dirty="0">
              <a:solidFill>
                <a:srgbClr val="FF0000"/>
              </a:solidFill>
            </a:endParaRPr>
          </a:p>
        </p:txBody>
      </p:sp>
      <p:sp>
        <p:nvSpPr>
          <p:cNvPr id="19" name="TextBox 18">
            <a:extLst>
              <a:ext uri="{FF2B5EF4-FFF2-40B4-BE49-F238E27FC236}">
                <a16:creationId xmlns="" xmlns:a16="http://schemas.microsoft.com/office/drawing/2014/main" id="{557C548F-B1EA-4745-A6C3-98B0F0396ECC}"/>
              </a:ext>
            </a:extLst>
          </p:cNvPr>
          <p:cNvSpPr txBox="1"/>
          <p:nvPr/>
        </p:nvSpPr>
        <p:spPr>
          <a:xfrm>
            <a:off x="504489" y="2730712"/>
            <a:ext cx="450780" cy="369332"/>
          </a:xfrm>
          <a:prstGeom prst="rect">
            <a:avLst/>
          </a:prstGeom>
          <a:noFill/>
        </p:spPr>
        <p:txBody>
          <a:bodyPr wrap="square" rtlCol="0">
            <a:spAutoFit/>
          </a:bodyPr>
          <a:lstStyle/>
          <a:p>
            <a:r>
              <a:rPr lang="en-US" dirty="0">
                <a:solidFill>
                  <a:srgbClr val="FF0000"/>
                </a:solidFill>
              </a:rPr>
              <a:t>E</a:t>
            </a:r>
            <a:r>
              <a:rPr lang="en-US" baseline="-25000" dirty="0">
                <a:solidFill>
                  <a:srgbClr val="FF0000"/>
                </a:solidFill>
              </a:rPr>
              <a:t>s</a:t>
            </a:r>
          </a:p>
        </p:txBody>
      </p:sp>
      <p:sp>
        <p:nvSpPr>
          <p:cNvPr id="2" name="TextBox 1">
            <a:extLst>
              <a:ext uri="{FF2B5EF4-FFF2-40B4-BE49-F238E27FC236}">
                <a16:creationId xmlns="" xmlns:a16="http://schemas.microsoft.com/office/drawing/2014/main" id="{B3EFDF4A-00C9-4C55-A75D-1124115F2640}"/>
              </a:ext>
            </a:extLst>
          </p:cNvPr>
          <p:cNvSpPr txBox="1"/>
          <p:nvPr/>
        </p:nvSpPr>
        <p:spPr>
          <a:xfrm>
            <a:off x="4155240" y="1409960"/>
            <a:ext cx="4458408" cy="4893648"/>
          </a:xfrm>
          <a:prstGeom prst="rect">
            <a:avLst/>
          </a:prstGeom>
          <a:noFill/>
        </p:spPr>
        <p:txBody>
          <a:bodyPr wrap="square" rtlCol="0">
            <a:spAutoFit/>
          </a:bodyPr>
          <a:lstStyle/>
          <a:p>
            <a:r>
              <a:rPr lang="en-US" u="sng" dirty="0"/>
              <a:t>Standard s-SNOM with nonmagnetic samples</a:t>
            </a:r>
            <a:r>
              <a:rPr lang="en-US" u="sng" dirty="0" smtClean="0"/>
              <a:t>:</a:t>
            </a:r>
          </a:p>
          <a:p>
            <a:endParaRPr lang="en-US" u="sng" dirty="0"/>
          </a:p>
          <a:p>
            <a:pPr marL="285750" indent="-285750">
              <a:buFont typeface="Arial" panose="020B0604020202020204" pitchFamily="34" charset="0"/>
              <a:buChar char="•"/>
            </a:pPr>
            <a:r>
              <a:rPr lang="en-US" dirty="0"/>
              <a:t>External illumination polarizes the tip, yielding the background dipole P</a:t>
            </a:r>
            <a:r>
              <a:rPr lang="en-US" baseline="-25000" dirty="0"/>
              <a:t>0</a:t>
            </a:r>
            <a:r>
              <a:rPr lang="en-US" dirty="0"/>
              <a:t> and creating the hot-spot at the tip apex</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Polarized tip interacts with the sample via near fields in this hot spot yielding, an additional induced dipole </a:t>
            </a:r>
            <a:r>
              <a:rPr lang="en-US" dirty="0" err="1" smtClean="0"/>
              <a:t>P</a:t>
            </a:r>
            <a:r>
              <a:rPr lang="en-US" baseline="-25000" dirty="0" err="1" smtClean="0"/>
              <a:t>ind</a:t>
            </a:r>
            <a:endParaRPr lang="en-US" baseline="-25000" dirty="0" smtClean="0"/>
          </a:p>
          <a:p>
            <a:pPr marL="285750" indent="-285750">
              <a:buFont typeface="Arial" panose="020B0604020202020204" pitchFamily="34" charset="0"/>
              <a:buChar char="•"/>
            </a:pPr>
            <a:endParaRPr lang="en-US" baseline="-25000" dirty="0"/>
          </a:p>
          <a:p>
            <a:pPr marL="285750" indent="-285750">
              <a:buFont typeface="Arial" panose="020B0604020202020204" pitchFamily="34" charset="0"/>
              <a:buChar char="•"/>
            </a:pPr>
            <a:r>
              <a:rPr lang="en-US" dirty="0"/>
              <a:t>The detected signal is due to radiation of both background and induced dipoles:</a:t>
            </a:r>
          </a:p>
          <a:p>
            <a:pPr algn="ctr"/>
            <a:r>
              <a:rPr lang="en-US" dirty="0"/>
              <a:t>E</a:t>
            </a:r>
            <a:r>
              <a:rPr lang="en-US" baseline="-25000" dirty="0"/>
              <a:t>s</a:t>
            </a:r>
            <a:r>
              <a:rPr lang="en-US" dirty="0"/>
              <a:t> </a:t>
            </a:r>
            <a:r>
              <a:rPr lang="en-US" dirty="0">
                <a:sym typeface="Symbol" panose="05050102010706020507" pitchFamily="18" charset="2"/>
              </a:rPr>
              <a:t> P = P</a:t>
            </a:r>
            <a:r>
              <a:rPr lang="en-US" baseline="-25000" dirty="0">
                <a:sym typeface="Symbol" panose="05050102010706020507" pitchFamily="18" charset="2"/>
              </a:rPr>
              <a:t>0 </a:t>
            </a:r>
            <a:r>
              <a:rPr lang="en-US" dirty="0">
                <a:sym typeface="Symbol" panose="05050102010706020507" pitchFamily="18" charset="2"/>
              </a:rPr>
              <a:t>+ </a:t>
            </a:r>
            <a:r>
              <a:rPr lang="en-US" dirty="0" err="1" smtClean="0">
                <a:sym typeface="Symbol" panose="05050102010706020507" pitchFamily="18" charset="2"/>
              </a:rPr>
              <a:t>P</a:t>
            </a:r>
            <a:r>
              <a:rPr lang="en-US" baseline="-25000" dirty="0" err="1" smtClean="0">
                <a:sym typeface="Symbol" panose="05050102010706020507" pitchFamily="18" charset="2"/>
              </a:rPr>
              <a:t>ind</a:t>
            </a:r>
            <a:endParaRPr lang="en-US" baseline="-25000" dirty="0" smtClean="0">
              <a:sym typeface="Symbol" panose="05050102010706020507" pitchFamily="18" charset="2"/>
            </a:endParaRPr>
          </a:p>
          <a:p>
            <a:pPr algn="ctr"/>
            <a:endParaRPr lang="en-US" baseline="-25000" dirty="0">
              <a:sym typeface="Symbol" panose="05050102010706020507" pitchFamily="18" charset="2"/>
            </a:endParaRPr>
          </a:p>
          <a:p>
            <a:pPr marL="285750" indent="-285750">
              <a:buFont typeface="Arial" panose="020B0604020202020204" pitchFamily="34" charset="0"/>
              <a:buChar char="•"/>
            </a:pPr>
            <a:r>
              <a:rPr lang="en-US" dirty="0">
                <a:sym typeface="Symbol" panose="05050102010706020507" pitchFamily="18" charset="2"/>
              </a:rPr>
              <a:t>P</a:t>
            </a:r>
            <a:r>
              <a:rPr lang="en-US" baseline="-25000" dirty="0">
                <a:sym typeface="Symbol" panose="05050102010706020507" pitchFamily="18" charset="2"/>
              </a:rPr>
              <a:t>0</a:t>
            </a:r>
            <a:r>
              <a:rPr lang="en-US" dirty="0">
                <a:sym typeface="Symbol" panose="05050102010706020507" pitchFamily="18" charset="2"/>
              </a:rPr>
              <a:t> is dominant and is typically suppressed by jittering the tip and demodulating the detector </a:t>
            </a:r>
            <a:r>
              <a:rPr lang="en-US" dirty="0" err="1">
                <a:sym typeface="Symbol" panose="05050102010706020507" pitchFamily="18" charset="2"/>
              </a:rPr>
              <a:t>signalat</a:t>
            </a:r>
            <a:r>
              <a:rPr lang="en-US" dirty="0">
                <a:sym typeface="Symbol" panose="05050102010706020507" pitchFamily="18" charset="2"/>
              </a:rPr>
              <a:t> higher harmonic of this jittering frequency.</a:t>
            </a:r>
          </a:p>
        </p:txBody>
      </p:sp>
      <p:sp>
        <p:nvSpPr>
          <p:cNvPr id="7" name="Rectangle 6">
            <a:extLst>
              <a:ext uri="{FF2B5EF4-FFF2-40B4-BE49-F238E27FC236}">
                <a16:creationId xmlns="" xmlns:a16="http://schemas.microsoft.com/office/drawing/2014/main" id="{C43D1EE3-23DF-4843-B98A-D965821ED444}"/>
              </a:ext>
            </a:extLst>
          </p:cNvPr>
          <p:cNvSpPr/>
          <p:nvPr/>
        </p:nvSpPr>
        <p:spPr>
          <a:xfrm>
            <a:off x="1277570" y="4173405"/>
            <a:ext cx="1569801" cy="3112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E450E498-5F1A-421D-A3EA-46CDCDF7729E}"/>
              </a:ext>
            </a:extLst>
          </p:cNvPr>
          <p:cNvSpPr txBox="1"/>
          <p:nvPr/>
        </p:nvSpPr>
        <p:spPr>
          <a:xfrm>
            <a:off x="2216193" y="3889737"/>
            <a:ext cx="236036" cy="369332"/>
          </a:xfrm>
          <a:prstGeom prst="rect">
            <a:avLst/>
          </a:prstGeom>
          <a:noFill/>
        </p:spPr>
        <p:txBody>
          <a:bodyPr wrap="square" rtlCol="0">
            <a:spAutoFit/>
          </a:bodyPr>
          <a:lstStyle/>
          <a:p>
            <a:r>
              <a:rPr lang="en-US" dirty="0">
                <a:solidFill>
                  <a:srgbClr val="FF0000"/>
                </a:solidFill>
              </a:rPr>
              <a:t>E</a:t>
            </a:r>
          </a:p>
        </p:txBody>
      </p:sp>
    </p:spTree>
    <p:extLst>
      <p:ext uri="{BB962C8B-B14F-4D97-AF65-F5344CB8AC3E}">
        <p14:creationId xmlns:p14="http://schemas.microsoft.com/office/powerpoint/2010/main" val="1934438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50BEC0D2-4119-4ABE-9807-ECD3ECEA2A4E}"/>
              </a:ext>
            </a:extLst>
          </p:cNvPr>
          <p:cNvSpPr/>
          <p:nvPr/>
        </p:nvSpPr>
        <p:spPr>
          <a:xfrm>
            <a:off x="1125170" y="2486845"/>
            <a:ext cx="1569801" cy="31128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C733DD1F-C16F-4D06-B5EC-6DBE091A7248}"/>
              </a:ext>
            </a:extLst>
          </p:cNvPr>
          <p:cNvSpPr>
            <a:spLocks noGrp="1"/>
          </p:cNvSpPr>
          <p:nvPr>
            <p:ph type="title"/>
          </p:nvPr>
        </p:nvSpPr>
        <p:spPr>
          <a:xfrm>
            <a:off x="628650" y="363807"/>
            <a:ext cx="7886700" cy="583660"/>
          </a:xfrm>
        </p:spPr>
        <p:txBody>
          <a:bodyPr>
            <a:normAutofit/>
          </a:bodyPr>
          <a:lstStyle/>
          <a:p>
            <a:pPr algn="ctr"/>
            <a:r>
              <a:rPr lang="en-US" sz="3200" dirty="0" smtClean="0"/>
              <a:t>s</a:t>
            </a:r>
            <a:r>
              <a:rPr lang="en-US" sz="3200" dirty="0"/>
              <a:t>-SNOM with </a:t>
            </a:r>
            <a:r>
              <a:rPr lang="en-US" sz="3200" dirty="0" smtClean="0"/>
              <a:t>magnetic hot spot</a:t>
            </a:r>
            <a:endParaRPr lang="en-US" sz="3200" dirty="0"/>
          </a:p>
        </p:txBody>
      </p:sp>
      <p:sp>
        <p:nvSpPr>
          <p:cNvPr id="3" name="Rectangle 2">
            <a:extLst>
              <a:ext uri="{FF2B5EF4-FFF2-40B4-BE49-F238E27FC236}">
                <a16:creationId xmlns="" xmlns:a16="http://schemas.microsoft.com/office/drawing/2014/main" id="{3B4B7755-0094-42AE-989D-FFF7F717A59F}"/>
              </a:ext>
            </a:extLst>
          </p:cNvPr>
          <p:cNvSpPr/>
          <p:nvPr/>
        </p:nvSpPr>
        <p:spPr>
          <a:xfrm>
            <a:off x="4239260" y="959790"/>
            <a:ext cx="4474933" cy="2308324"/>
          </a:xfrm>
          <a:prstGeom prst="rect">
            <a:avLst/>
          </a:prstGeom>
        </p:spPr>
        <p:txBody>
          <a:bodyPr wrap="square">
            <a:spAutoFit/>
          </a:bodyPr>
          <a:lstStyle/>
          <a:p>
            <a:r>
              <a:rPr lang="en-US" u="sng" dirty="0"/>
              <a:t>s-SNOM with </a:t>
            </a:r>
            <a:r>
              <a:rPr lang="en-US" u="sng" dirty="0" err="1"/>
              <a:t>paramagnetics</a:t>
            </a:r>
            <a:r>
              <a:rPr lang="en-US" u="sng" dirty="0"/>
              <a:t>:</a:t>
            </a:r>
          </a:p>
          <a:p>
            <a:pPr marL="285750" indent="-285750">
              <a:buFont typeface="Arial" panose="020B0604020202020204" pitchFamily="34" charset="0"/>
              <a:buChar char="•"/>
            </a:pPr>
            <a:r>
              <a:rPr lang="en-US" dirty="0"/>
              <a:t>We assume that the signal formation mechanism for magnetic antenna tip is similar to that in standard s-SNOM, i.e. the signal is still due to background and induced dipoles (potentially with different polarization):</a:t>
            </a:r>
          </a:p>
          <a:p>
            <a:pPr algn="ctr"/>
            <a:r>
              <a:rPr lang="en-US" dirty="0"/>
              <a:t>E</a:t>
            </a:r>
            <a:r>
              <a:rPr lang="en-US" baseline="-25000" dirty="0"/>
              <a:t>s</a:t>
            </a:r>
            <a:r>
              <a:rPr lang="en-US" dirty="0"/>
              <a:t> </a:t>
            </a:r>
            <a:r>
              <a:rPr lang="en-US" dirty="0">
                <a:sym typeface="Symbol" panose="05050102010706020507" pitchFamily="18" charset="2"/>
              </a:rPr>
              <a:t> P = P</a:t>
            </a:r>
            <a:r>
              <a:rPr lang="en-US" baseline="-25000" dirty="0">
                <a:sym typeface="Symbol" panose="05050102010706020507" pitchFamily="18" charset="2"/>
              </a:rPr>
              <a:t>0 </a:t>
            </a:r>
            <a:r>
              <a:rPr lang="en-US" dirty="0">
                <a:sym typeface="Symbol" panose="05050102010706020507" pitchFamily="18" charset="2"/>
              </a:rPr>
              <a:t>+ </a:t>
            </a:r>
            <a:r>
              <a:rPr lang="en-US" dirty="0" err="1">
                <a:sym typeface="Symbol" panose="05050102010706020507" pitchFamily="18" charset="2"/>
              </a:rPr>
              <a:t>P</a:t>
            </a:r>
            <a:r>
              <a:rPr lang="en-US" baseline="-25000" dirty="0" err="1">
                <a:sym typeface="Symbol" panose="05050102010706020507" pitchFamily="18" charset="2"/>
              </a:rPr>
              <a:t>ind</a:t>
            </a:r>
            <a:endParaRPr lang="en-US" baseline="-25000" dirty="0">
              <a:sym typeface="Symbol" panose="05050102010706020507" pitchFamily="18" charset="2"/>
            </a:endParaRPr>
          </a:p>
        </p:txBody>
      </p:sp>
      <p:sp>
        <p:nvSpPr>
          <p:cNvPr id="6" name="Freeform: Shape 5">
            <a:extLst>
              <a:ext uri="{FF2B5EF4-FFF2-40B4-BE49-F238E27FC236}">
                <a16:creationId xmlns="" xmlns:a16="http://schemas.microsoft.com/office/drawing/2014/main" id="{4B5819C0-2F20-4962-9732-D02C7101DC49}"/>
              </a:ext>
            </a:extLst>
          </p:cNvPr>
          <p:cNvSpPr/>
          <p:nvPr/>
        </p:nvSpPr>
        <p:spPr>
          <a:xfrm>
            <a:off x="628650" y="1711130"/>
            <a:ext cx="786319" cy="577711"/>
          </a:xfrm>
          <a:custGeom>
            <a:avLst/>
            <a:gdLst>
              <a:gd name="connsiteX0" fmla="*/ 0 w 710119"/>
              <a:gd name="connsiteY0" fmla="*/ 14317 h 539611"/>
              <a:gd name="connsiteX1" fmla="*/ 165370 w 710119"/>
              <a:gd name="connsiteY1" fmla="*/ 24045 h 539611"/>
              <a:gd name="connsiteX2" fmla="*/ 184826 w 710119"/>
              <a:gd name="connsiteY2" fmla="*/ 238054 h 539611"/>
              <a:gd name="connsiteX3" fmla="*/ 359923 w 710119"/>
              <a:gd name="connsiteY3" fmla="*/ 218598 h 539611"/>
              <a:gd name="connsiteX4" fmla="*/ 408562 w 710119"/>
              <a:gd name="connsiteY4" fmla="*/ 422879 h 539611"/>
              <a:gd name="connsiteX5" fmla="*/ 583660 w 710119"/>
              <a:gd name="connsiteY5" fmla="*/ 393696 h 539611"/>
              <a:gd name="connsiteX6" fmla="*/ 642026 w 710119"/>
              <a:gd name="connsiteY6" fmla="*/ 490973 h 539611"/>
              <a:gd name="connsiteX7" fmla="*/ 710119 w 710119"/>
              <a:gd name="connsiteY7" fmla="*/ 539611 h 539611"/>
              <a:gd name="connsiteX0" fmla="*/ 0 w 786319"/>
              <a:gd name="connsiteY0" fmla="*/ 14317 h 577711"/>
              <a:gd name="connsiteX1" fmla="*/ 165370 w 786319"/>
              <a:gd name="connsiteY1" fmla="*/ 24045 h 577711"/>
              <a:gd name="connsiteX2" fmla="*/ 184826 w 786319"/>
              <a:gd name="connsiteY2" fmla="*/ 238054 h 577711"/>
              <a:gd name="connsiteX3" fmla="*/ 359923 w 786319"/>
              <a:gd name="connsiteY3" fmla="*/ 218598 h 577711"/>
              <a:gd name="connsiteX4" fmla="*/ 408562 w 786319"/>
              <a:gd name="connsiteY4" fmla="*/ 422879 h 577711"/>
              <a:gd name="connsiteX5" fmla="*/ 583660 w 786319"/>
              <a:gd name="connsiteY5" fmla="*/ 393696 h 577711"/>
              <a:gd name="connsiteX6" fmla="*/ 642026 w 786319"/>
              <a:gd name="connsiteY6" fmla="*/ 490973 h 577711"/>
              <a:gd name="connsiteX7" fmla="*/ 786319 w 786319"/>
              <a:gd name="connsiteY7" fmla="*/ 577711 h 57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319" h="577711">
                <a:moveTo>
                  <a:pt x="0" y="14317"/>
                </a:moveTo>
                <a:cubicBezTo>
                  <a:pt x="67283" y="536"/>
                  <a:pt x="134566" y="-13245"/>
                  <a:pt x="165370" y="24045"/>
                </a:cubicBezTo>
                <a:cubicBezTo>
                  <a:pt x="196174" y="61335"/>
                  <a:pt x="152401" y="205629"/>
                  <a:pt x="184826" y="238054"/>
                </a:cubicBezTo>
                <a:cubicBezTo>
                  <a:pt x="217251" y="270479"/>
                  <a:pt x="322634" y="187794"/>
                  <a:pt x="359923" y="218598"/>
                </a:cubicBezTo>
                <a:cubicBezTo>
                  <a:pt x="397212" y="249402"/>
                  <a:pt x="371273" y="393696"/>
                  <a:pt x="408562" y="422879"/>
                </a:cubicBezTo>
                <a:cubicBezTo>
                  <a:pt x="445852" y="452062"/>
                  <a:pt x="544749" y="382347"/>
                  <a:pt x="583660" y="393696"/>
                </a:cubicBezTo>
                <a:cubicBezTo>
                  <a:pt x="622571" y="405045"/>
                  <a:pt x="608250" y="460304"/>
                  <a:pt x="642026" y="490973"/>
                </a:cubicBezTo>
                <a:cubicBezTo>
                  <a:pt x="675802" y="521642"/>
                  <a:pt x="776591" y="571226"/>
                  <a:pt x="786319" y="577711"/>
                </a:cubicBezTo>
              </a:path>
            </a:pathLst>
          </a:custGeom>
          <a:noFill/>
          <a:ln w="28575">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 xmlns:a16="http://schemas.microsoft.com/office/drawing/2014/main" id="{BA8BD8AA-E4AD-46B1-84FB-665E9CE5115A}"/>
              </a:ext>
            </a:extLst>
          </p:cNvPr>
          <p:cNvSpPr/>
          <p:nvPr/>
        </p:nvSpPr>
        <p:spPr>
          <a:xfrm rot="10800000">
            <a:off x="628650" y="1344776"/>
            <a:ext cx="786319" cy="577711"/>
          </a:xfrm>
          <a:custGeom>
            <a:avLst/>
            <a:gdLst>
              <a:gd name="connsiteX0" fmla="*/ 0 w 710119"/>
              <a:gd name="connsiteY0" fmla="*/ 14317 h 539611"/>
              <a:gd name="connsiteX1" fmla="*/ 165370 w 710119"/>
              <a:gd name="connsiteY1" fmla="*/ 24045 h 539611"/>
              <a:gd name="connsiteX2" fmla="*/ 184826 w 710119"/>
              <a:gd name="connsiteY2" fmla="*/ 238054 h 539611"/>
              <a:gd name="connsiteX3" fmla="*/ 359923 w 710119"/>
              <a:gd name="connsiteY3" fmla="*/ 218598 h 539611"/>
              <a:gd name="connsiteX4" fmla="*/ 408562 w 710119"/>
              <a:gd name="connsiteY4" fmla="*/ 422879 h 539611"/>
              <a:gd name="connsiteX5" fmla="*/ 583660 w 710119"/>
              <a:gd name="connsiteY5" fmla="*/ 393696 h 539611"/>
              <a:gd name="connsiteX6" fmla="*/ 642026 w 710119"/>
              <a:gd name="connsiteY6" fmla="*/ 490973 h 539611"/>
              <a:gd name="connsiteX7" fmla="*/ 710119 w 710119"/>
              <a:gd name="connsiteY7" fmla="*/ 539611 h 539611"/>
              <a:gd name="connsiteX0" fmla="*/ 0 w 786319"/>
              <a:gd name="connsiteY0" fmla="*/ 14317 h 577711"/>
              <a:gd name="connsiteX1" fmla="*/ 165370 w 786319"/>
              <a:gd name="connsiteY1" fmla="*/ 24045 h 577711"/>
              <a:gd name="connsiteX2" fmla="*/ 184826 w 786319"/>
              <a:gd name="connsiteY2" fmla="*/ 238054 h 577711"/>
              <a:gd name="connsiteX3" fmla="*/ 359923 w 786319"/>
              <a:gd name="connsiteY3" fmla="*/ 218598 h 577711"/>
              <a:gd name="connsiteX4" fmla="*/ 408562 w 786319"/>
              <a:gd name="connsiteY4" fmla="*/ 422879 h 577711"/>
              <a:gd name="connsiteX5" fmla="*/ 583660 w 786319"/>
              <a:gd name="connsiteY5" fmla="*/ 393696 h 577711"/>
              <a:gd name="connsiteX6" fmla="*/ 642026 w 786319"/>
              <a:gd name="connsiteY6" fmla="*/ 490973 h 577711"/>
              <a:gd name="connsiteX7" fmla="*/ 786319 w 786319"/>
              <a:gd name="connsiteY7" fmla="*/ 577711 h 57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319" h="577711">
                <a:moveTo>
                  <a:pt x="0" y="14317"/>
                </a:moveTo>
                <a:cubicBezTo>
                  <a:pt x="67283" y="536"/>
                  <a:pt x="134566" y="-13245"/>
                  <a:pt x="165370" y="24045"/>
                </a:cubicBezTo>
                <a:cubicBezTo>
                  <a:pt x="196174" y="61335"/>
                  <a:pt x="152401" y="205629"/>
                  <a:pt x="184826" y="238054"/>
                </a:cubicBezTo>
                <a:cubicBezTo>
                  <a:pt x="217251" y="270479"/>
                  <a:pt x="322634" y="187794"/>
                  <a:pt x="359923" y="218598"/>
                </a:cubicBezTo>
                <a:cubicBezTo>
                  <a:pt x="397212" y="249402"/>
                  <a:pt x="371273" y="393696"/>
                  <a:pt x="408562" y="422879"/>
                </a:cubicBezTo>
                <a:cubicBezTo>
                  <a:pt x="445852" y="452062"/>
                  <a:pt x="544749" y="382347"/>
                  <a:pt x="583660" y="393696"/>
                </a:cubicBezTo>
                <a:cubicBezTo>
                  <a:pt x="622571" y="405045"/>
                  <a:pt x="608250" y="460304"/>
                  <a:pt x="642026" y="490973"/>
                </a:cubicBezTo>
                <a:cubicBezTo>
                  <a:pt x="675802" y="521642"/>
                  <a:pt x="776591" y="571226"/>
                  <a:pt x="786319" y="577711"/>
                </a:cubicBezTo>
              </a:path>
            </a:pathLst>
          </a:custGeom>
          <a:noFill/>
          <a:ln w="63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 xmlns:a16="http://schemas.microsoft.com/office/drawing/2014/main" id="{3D4A2F03-551C-4032-9E7E-178713F07C0F}"/>
              </a:ext>
            </a:extLst>
          </p:cNvPr>
          <p:cNvSpPr/>
          <p:nvPr/>
        </p:nvSpPr>
        <p:spPr>
          <a:xfrm rot="10800000">
            <a:off x="1513059" y="1603756"/>
            <a:ext cx="698814" cy="807729"/>
          </a:xfrm>
          <a:custGeom>
            <a:avLst/>
            <a:gdLst>
              <a:gd name="connsiteX0" fmla="*/ 0 w 698814"/>
              <a:gd name="connsiteY0" fmla="*/ 807715 h 807715"/>
              <a:gd name="connsiteX1" fmla="*/ 349407 w 698814"/>
              <a:gd name="connsiteY1" fmla="*/ 0 h 807715"/>
              <a:gd name="connsiteX2" fmla="*/ 698814 w 698814"/>
              <a:gd name="connsiteY2" fmla="*/ 807715 h 807715"/>
              <a:gd name="connsiteX3" fmla="*/ 0 w 698814"/>
              <a:gd name="connsiteY3" fmla="*/ 807715 h 807715"/>
              <a:gd name="connsiteX0" fmla="*/ 0 w 698814"/>
              <a:gd name="connsiteY0" fmla="*/ 807729 h 807729"/>
              <a:gd name="connsiteX1" fmla="*/ 349407 w 698814"/>
              <a:gd name="connsiteY1" fmla="*/ 14 h 807729"/>
              <a:gd name="connsiteX2" fmla="*/ 698814 w 698814"/>
              <a:gd name="connsiteY2" fmla="*/ 807729 h 807729"/>
              <a:gd name="connsiteX3" fmla="*/ 0 w 698814"/>
              <a:gd name="connsiteY3" fmla="*/ 807729 h 807729"/>
            </a:gdLst>
            <a:ahLst/>
            <a:cxnLst>
              <a:cxn ang="0">
                <a:pos x="connsiteX0" y="connsiteY0"/>
              </a:cxn>
              <a:cxn ang="0">
                <a:pos x="connsiteX1" y="connsiteY1"/>
              </a:cxn>
              <a:cxn ang="0">
                <a:pos x="connsiteX2" y="connsiteY2"/>
              </a:cxn>
              <a:cxn ang="0">
                <a:pos x="connsiteX3" y="connsiteY3"/>
              </a:cxn>
            </a:cxnLst>
            <a:rect l="l" t="t" r="r" b="b"/>
            <a:pathLst>
              <a:path w="698814" h="807729">
                <a:moveTo>
                  <a:pt x="0" y="807729"/>
                </a:moveTo>
                <a:cubicBezTo>
                  <a:pt x="116469" y="538491"/>
                  <a:pt x="56075" y="-3179"/>
                  <a:pt x="349407" y="14"/>
                </a:cubicBezTo>
                <a:cubicBezTo>
                  <a:pt x="582557" y="2552"/>
                  <a:pt x="582345" y="538491"/>
                  <a:pt x="698814" y="807729"/>
                </a:cubicBezTo>
                <a:lnTo>
                  <a:pt x="0" y="807729"/>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 xmlns:a16="http://schemas.microsoft.com/office/drawing/2014/main" id="{0ABCC804-62EE-47D2-8075-517CFF234EC0}"/>
              </a:ext>
            </a:extLst>
          </p:cNvPr>
          <p:cNvSpPr/>
          <p:nvPr/>
        </p:nvSpPr>
        <p:spPr>
          <a:xfrm>
            <a:off x="1498468" y="1428658"/>
            <a:ext cx="2334639" cy="185244"/>
          </a:xfrm>
          <a:custGeom>
            <a:avLst/>
            <a:gdLst>
              <a:gd name="connsiteX0" fmla="*/ 0 w 2334639"/>
              <a:gd name="connsiteY0" fmla="*/ 184826 h 185244"/>
              <a:gd name="connsiteX1" fmla="*/ 671209 w 2334639"/>
              <a:gd name="connsiteY1" fmla="*/ 175098 h 185244"/>
              <a:gd name="connsiteX2" fmla="*/ 1536970 w 2334639"/>
              <a:gd name="connsiteY2" fmla="*/ 116732 h 185244"/>
              <a:gd name="connsiteX3" fmla="*/ 2334639 w 2334639"/>
              <a:gd name="connsiteY3" fmla="*/ 0 h 185244"/>
            </a:gdLst>
            <a:ahLst/>
            <a:cxnLst>
              <a:cxn ang="0">
                <a:pos x="connsiteX0" y="connsiteY0"/>
              </a:cxn>
              <a:cxn ang="0">
                <a:pos x="connsiteX1" y="connsiteY1"/>
              </a:cxn>
              <a:cxn ang="0">
                <a:pos x="connsiteX2" y="connsiteY2"/>
              </a:cxn>
              <a:cxn ang="0">
                <a:pos x="connsiteX3" y="connsiteY3"/>
              </a:cxn>
            </a:cxnLst>
            <a:rect l="l" t="t" r="r" b="b"/>
            <a:pathLst>
              <a:path w="2334639" h="185244">
                <a:moveTo>
                  <a:pt x="0" y="184826"/>
                </a:moveTo>
                <a:cubicBezTo>
                  <a:pt x="207523" y="185636"/>
                  <a:pt x="415047" y="186447"/>
                  <a:pt x="671209" y="175098"/>
                </a:cubicBezTo>
                <a:cubicBezTo>
                  <a:pt x="927371" y="163749"/>
                  <a:pt x="1259732" y="145915"/>
                  <a:pt x="1536970" y="116732"/>
                </a:cubicBezTo>
                <a:cubicBezTo>
                  <a:pt x="1814208" y="87549"/>
                  <a:pt x="2175754" y="25940"/>
                  <a:pt x="2334639" y="0"/>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16104F74-6A96-4E34-8CCC-9E795D81F6AF}"/>
              </a:ext>
            </a:extLst>
          </p:cNvPr>
          <p:cNvSpPr txBox="1"/>
          <p:nvPr/>
        </p:nvSpPr>
        <p:spPr>
          <a:xfrm>
            <a:off x="352089" y="1679875"/>
            <a:ext cx="450780" cy="369332"/>
          </a:xfrm>
          <a:prstGeom prst="rect">
            <a:avLst/>
          </a:prstGeom>
          <a:noFill/>
        </p:spPr>
        <p:txBody>
          <a:bodyPr wrap="square" rtlCol="0">
            <a:spAutoFit/>
          </a:bodyPr>
          <a:lstStyle/>
          <a:p>
            <a:r>
              <a:rPr lang="en-US" dirty="0" err="1">
                <a:solidFill>
                  <a:srgbClr val="FF0000"/>
                </a:solidFill>
              </a:rPr>
              <a:t>E</a:t>
            </a:r>
            <a:r>
              <a:rPr lang="en-US" baseline="-25000" dirty="0" err="1">
                <a:solidFill>
                  <a:srgbClr val="FF0000"/>
                </a:solidFill>
              </a:rPr>
              <a:t>i</a:t>
            </a:r>
            <a:endParaRPr lang="en-US" baseline="-25000" dirty="0">
              <a:solidFill>
                <a:srgbClr val="FF0000"/>
              </a:solidFill>
            </a:endParaRPr>
          </a:p>
        </p:txBody>
      </p:sp>
      <p:sp>
        <p:nvSpPr>
          <p:cNvPr id="13" name="TextBox 12">
            <a:extLst>
              <a:ext uri="{FF2B5EF4-FFF2-40B4-BE49-F238E27FC236}">
                <a16:creationId xmlns="" xmlns:a16="http://schemas.microsoft.com/office/drawing/2014/main" id="{2DB0D497-E15E-45AF-AFB9-5269C028B2A7}"/>
              </a:ext>
            </a:extLst>
          </p:cNvPr>
          <p:cNvSpPr txBox="1"/>
          <p:nvPr/>
        </p:nvSpPr>
        <p:spPr>
          <a:xfrm>
            <a:off x="352089" y="1044152"/>
            <a:ext cx="450780" cy="369332"/>
          </a:xfrm>
          <a:prstGeom prst="rect">
            <a:avLst/>
          </a:prstGeom>
          <a:noFill/>
        </p:spPr>
        <p:txBody>
          <a:bodyPr wrap="square" rtlCol="0">
            <a:spAutoFit/>
          </a:bodyPr>
          <a:lstStyle/>
          <a:p>
            <a:r>
              <a:rPr lang="en-US" dirty="0">
                <a:solidFill>
                  <a:srgbClr val="FF0000"/>
                </a:solidFill>
              </a:rPr>
              <a:t>E</a:t>
            </a:r>
            <a:r>
              <a:rPr lang="en-US" baseline="-25000" dirty="0">
                <a:solidFill>
                  <a:srgbClr val="FF0000"/>
                </a:solidFill>
              </a:rPr>
              <a:t>s</a:t>
            </a:r>
          </a:p>
        </p:txBody>
      </p:sp>
      <p:sp>
        <p:nvSpPr>
          <p:cNvPr id="15" name="Isosceles Triangle 7">
            <a:extLst>
              <a:ext uri="{FF2B5EF4-FFF2-40B4-BE49-F238E27FC236}">
                <a16:creationId xmlns="" xmlns:a16="http://schemas.microsoft.com/office/drawing/2014/main" id="{079F8034-4941-48A0-952B-A1212042E64F}"/>
              </a:ext>
            </a:extLst>
          </p:cNvPr>
          <p:cNvSpPr/>
          <p:nvPr/>
        </p:nvSpPr>
        <p:spPr>
          <a:xfrm rot="10800000">
            <a:off x="1657350" y="1646224"/>
            <a:ext cx="415564" cy="744549"/>
          </a:xfrm>
          <a:custGeom>
            <a:avLst/>
            <a:gdLst>
              <a:gd name="connsiteX0" fmla="*/ 0 w 698814"/>
              <a:gd name="connsiteY0" fmla="*/ 807715 h 807715"/>
              <a:gd name="connsiteX1" fmla="*/ 349407 w 698814"/>
              <a:gd name="connsiteY1" fmla="*/ 0 h 807715"/>
              <a:gd name="connsiteX2" fmla="*/ 698814 w 698814"/>
              <a:gd name="connsiteY2" fmla="*/ 807715 h 807715"/>
              <a:gd name="connsiteX3" fmla="*/ 0 w 698814"/>
              <a:gd name="connsiteY3" fmla="*/ 807715 h 807715"/>
              <a:gd name="connsiteX0" fmla="*/ 0 w 698814"/>
              <a:gd name="connsiteY0" fmla="*/ 807729 h 807729"/>
              <a:gd name="connsiteX1" fmla="*/ 349407 w 698814"/>
              <a:gd name="connsiteY1" fmla="*/ 14 h 807729"/>
              <a:gd name="connsiteX2" fmla="*/ 698814 w 698814"/>
              <a:gd name="connsiteY2" fmla="*/ 807729 h 807729"/>
              <a:gd name="connsiteX3" fmla="*/ 0 w 698814"/>
              <a:gd name="connsiteY3" fmla="*/ 807729 h 807729"/>
            </a:gdLst>
            <a:ahLst/>
            <a:cxnLst>
              <a:cxn ang="0">
                <a:pos x="connsiteX0" y="connsiteY0"/>
              </a:cxn>
              <a:cxn ang="0">
                <a:pos x="connsiteX1" y="connsiteY1"/>
              </a:cxn>
              <a:cxn ang="0">
                <a:pos x="connsiteX2" y="connsiteY2"/>
              </a:cxn>
              <a:cxn ang="0">
                <a:pos x="connsiteX3" y="connsiteY3"/>
              </a:cxn>
            </a:cxnLst>
            <a:rect l="l" t="t" r="r" b="b"/>
            <a:pathLst>
              <a:path w="698814" h="807729">
                <a:moveTo>
                  <a:pt x="0" y="807729"/>
                </a:moveTo>
                <a:cubicBezTo>
                  <a:pt x="116469" y="538491"/>
                  <a:pt x="56075" y="-3179"/>
                  <a:pt x="349407" y="14"/>
                </a:cubicBezTo>
                <a:cubicBezTo>
                  <a:pt x="582557" y="2552"/>
                  <a:pt x="582345" y="538491"/>
                  <a:pt x="698814" y="807729"/>
                </a:cubicBezTo>
                <a:lnTo>
                  <a:pt x="0" y="807729"/>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F2A8A52E-C842-4D43-9F31-BBE11F9D62B2}"/>
              </a:ext>
            </a:extLst>
          </p:cNvPr>
          <p:cNvSpPr/>
          <p:nvPr/>
        </p:nvSpPr>
        <p:spPr>
          <a:xfrm>
            <a:off x="352088" y="3258636"/>
            <a:ext cx="8075631" cy="3416320"/>
          </a:xfrm>
          <a:prstGeom prst="rect">
            <a:avLst/>
          </a:prstGeom>
        </p:spPr>
        <p:txBody>
          <a:bodyPr wrap="square">
            <a:spAutoFit/>
          </a:bodyPr>
          <a:lstStyle/>
          <a:p>
            <a:pPr marL="285750" indent="-285750">
              <a:buFont typeface="Arial" panose="020B0604020202020204" pitchFamily="34" charset="0"/>
              <a:buChar char="•"/>
            </a:pPr>
            <a:r>
              <a:rPr lang="en-US" dirty="0"/>
              <a:t>Since the tip is assumed to be nonmagnetic, one can suppress the background scattering associated with P</a:t>
            </a:r>
            <a:r>
              <a:rPr lang="en-US" baseline="-25000" dirty="0"/>
              <a:t>0 </a:t>
            </a:r>
            <a:r>
              <a:rPr lang="en-US" dirty="0"/>
              <a:t>by modulating the static magnetic field B</a:t>
            </a:r>
            <a:r>
              <a:rPr lang="en-US" baseline="-25000" dirty="0"/>
              <a:t>0</a:t>
            </a:r>
            <a:r>
              <a:rPr lang="en-US" dirty="0"/>
              <a:t> and demodulating the detector signal at the magnetic field modulation frequency, instead of using the tip jittering technique</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In the following, we analyze the spatial localization (i.e. resolution) of the induced dipole when the </a:t>
            </a:r>
            <a:r>
              <a:rPr lang="en-US" b="1" dirty="0">
                <a:sym typeface="Symbol" panose="05050102010706020507" pitchFamily="18" charset="2"/>
              </a:rPr>
              <a:t>tip is not jittered</a:t>
            </a:r>
            <a:r>
              <a:rPr lang="en-US" b="1" dirty="0" smtClean="0"/>
              <a:t>.</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solidFill>
                  <a:srgbClr val="FF0000"/>
                </a:solidFill>
              </a:rPr>
              <a:t>Importantly, the analysis presented here is for standard (i.e. electric antenna) tips of nonmagnetic materials</a:t>
            </a:r>
            <a:r>
              <a:rPr lang="en-US" dirty="0">
                <a:solidFill>
                  <a:srgbClr val="FF0000"/>
                </a:solidFill>
              </a:rPr>
              <a:t>.</a:t>
            </a:r>
            <a:r>
              <a:rPr lang="en-US" dirty="0"/>
              <a:t> We assume that the signal localization for magnetic antenna tips is similar to that of standard tips with the same tip size and the conclusions of this study will be valid for magnetic antenna tips.</a:t>
            </a:r>
          </a:p>
        </p:txBody>
      </p:sp>
      <p:sp>
        <p:nvSpPr>
          <p:cNvPr id="18" name="Oval 17">
            <a:extLst>
              <a:ext uri="{FF2B5EF4-FFF2-40B4-BE49-F238E27FC236}">
                <a16:creationId xmlns="" xmlns:a16="http://schemas.microsoft.com/office/drawing/2014/main" id="{2E4BCD65-0799-408E-82F3-362209B1AD1F}"/>
              </a:ext>
            </a:extLst>
          </p:cNvPr>
          <p:cNvSpPr/>
          <p:nvPr/>
        </p:nvSpPr>
        <p:spPr>
          <a:xfrm>
            <a:off x="1782131" y="2097881"/>
            <a:ext cx="49906" cy="46837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 xmlns:a16="http://schemas.microsoft.com/office/drawing/2014/main" id="{1E7781C4-4D9F-4E3B-96B5-F2411A803B68}"/>
              </a:ext>
            </a:extLst>
          </p:cNvPr>
          <p:cNvSpPr/>
          <p:nvPr/>
        </p:nvSpPr>
        <p:spPr>
          <a:xfrm>
            <a:off x="1839990" y="2097881"/>
            <a:ext cx="49906" cy="46837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 xmlns:a16="http://schemas.microsoft.com/office/drawing/2014/main" id="{67D09CBE-23AD-47E9-A51B-9077EB6A1AF9}"/>
              </a:ext>
            </a:extLst>
          </p:cNvPr>
          <p:cNvSpPr/>
          <p:nvPr/>
        </p:nvSpPr>
        <p:spPr>
          <a:xfrm>
            <a:off x="1899564" y="2097881"/>
            <a:ext cx="49906" cy="468378"/>
          </a:xfrm>
          <a:prstGeom prst="ellipse">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 xmlns:a16="http://schemas.microsoft.com/office/drawing/2014/main" id="{89BB16EF-A7F7-42BE-8BBD-D57BF91F305A}"/>
              </a:ext>
            </a:extLst>
          </p:cNvPr>
          <p:cNvSpPr/>
          <p:nvPr/>
        </p:nvSpPr>
        <p:spPr>
          <a:xfrm>
            <a:off x="1807635" y="2076450"/>
            <a:ext cx="27432" cy="32004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 xmlns:a16="http://schemas.microsoft.com/office/drawing/2014/main" id="{E7EEE31C-3D78-4CC4-BBD0-DEC84EB891DA}"/>
              </a:ext>
            </a:extLst>
          </p:cNvPr>
          <p:cNvSpPr/>
          <p:nvPr/>
        </p:nvSpPr>
        <p:spPr>
          <a:xfrm>
            <a:off x="1869227" y="2093119"/>
            <a:ext cx="27432" cy="32004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 xmlns:a16="http://schemas.microsoft.com/office/drawing/2014/main" id="{921A7B07-7E48-42C2-AC18-D20D36A352D1}"/>
              </a:ext>
            </a:extLst>
          </p:cNvPr>
          <p:cNvSpPr/>
          <p:nvPr/>
        </p:nvSpPr>
        <p:spPr>
          <a:xfrm>
            <a:off x="1928567" y="1933310"/>
            <a:ext cx="27432" cy="459067"/>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 xmlns:a16="http://schemas.microsoft.com/office/drawing/2014/main" id="{52C8437E-F50A-4A63-B4EE-78DAA0891ACC}"/>
              </a:ext>
            </a:extLst>
          </p:cNvPr>
          <p:cNvSpPr/>
          <p:nvPr/>
        </p:nvSpPr>
        <p:spPr>
          <a:xfrm rot="19289765">
            <a:off x="1802349" y="2355887"/>
            <a:ext cx="27432" cy="4572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 xmlns:a16="http://schemas.microsoft.com/office/drawing/2014/main" id="{CF518B31-F6FB-4270-B004-D64D54E1C046}"/>
              </a:ext>
            </a:extLst>
          </p:cNvPr>
          <p:cNvSpPr/>
          <p:nvPr/>
        </p:nvSpPr>
        <p:spPr>
          <a:xfrm rot="19522560">
            <a:off x="1914412" y="2349211"/>
            <a:ext cx="56591" cy="39466"/>
          </a:xfrm>
          <a:custGeom>
            <a:avLst/>
            <a:gdLst>
              <a:gd name="connsiteX0" fmla="*/ 0 w 36576"/>
              <a:gd name="connsiteY0" fmla="*/ 6096 h 36576"/>
              <a:gd name="connsiteX1" fmla="*/ 6096 w 36576"/>
              <a:gd name="connsiteY1" fmla="*/ 0 h 36576"/>
              <a:gd name="connsiteX2" fmla="*/ 30480 w 36576"/>
              <a:gd name="connsiteY2" fmla="*/ 0 h 36576"/>
              <a:gd name="connsiteX3" fmla="*/ 36576 w 36576"/>
              <a:gd name="connsiteY3" fmla="*/ 6096 h 36576"/>
              <a:gd name="connsiteX4" fmla="*/ 36576 w 36576"/>
              <a:gd name="connsiteY4" fmla="*/ 30480 h 36576"/>
              <a:gd name="connsiteX5" fmla="*/ 30480 w 36576"/>
              <a:gd name="connsiteY5" fmla="*/ 36576 h 36576"/>
              <a:gd name="connsiteX6" fmla="*/ 6096 w 36576"/>
              <a:gd name="connsiteY6" fmla="*/ 36576 h 36576"/>
              <a:gd name="connsiteX7" fmla="*/ 0 w 36576"/>
              <a:gd name="connsiteY7" fmla="*/ 30480 h 36576"/>
              <a:gd name="connsiteX8" fmla="*/ 0 w 36576"/>
              <a:gd name="connsiteY8" fmla="*/ 6096 h 36576"/>
              <a:gd name="connsiteX0" fmla="*/ 0 w 51179"/>
              <a:gd name="connsiteY0" fmla="*/ 10481 h 36576"/>
              <a:gd name="connsiteX1" fmla="*/ 20699 w 51179"/>
              <a:gd name="connsiteY1" fmla="*/ 0 h 36576"/>
              <a:gd name="connsiteX2" fmla="*/ 45083 w 51179"/>
              <a:gd name="connsiteY2" fmla="*/ 0 h 36576"/>
              <a:gd name="connsiteX3" fmla="*/ 51179 w 51179"/>
              <a:gd name="connsiteY3" fmla="*/ 6096 h 36576"/>
              <a:gd name="connsiteX4" fmla="*/ 51179 w 51179"/>
              <a:gd name="connsiteY4" fmla="*/ 30480 h 36576"/>
              <a:gd name="connsiteX5" fmla="*/ 45083 w 51179"/>
              <a:gd name="connsiteY5" fmla="*/ 36576 h 36576"/>
              <a:gd name="connsiteX6" fmla="*/ 20699 w 51179"/>
              <a:gd name="connsiteY6" fmla="*/ 36576 h 36576"/>
              <a:gd name="connsiteX7" fmla="*/ 14603 w 51179"/>
              <a:gd name="connsiteY7" fmla="*/ 30480 h 36576"/>
              <a:gd name="connsiteX8" fmla="*/ 0 w 51179"/>
              <a:gd name="connsiteY8" fmla="*/ 10481 h 36576"/>
              <a:gd name="connsiteX0" fmla="*/ 0 w 51179"/>
              <a:gd name="connsiteY0" fmla="*/ 10481 h 36576"/>
              <a:gd name="connsiteX1" fmla="*/ 20699 w 51179"/>
              <a:gd name="connsiteY1" fmla="*/ 0 h 36576"/>
              <a:gd name="connsiteX2" fmla="*/ 45083 w 51179"/>
              <a:gd name="connsiteY2" fmla="*/ 0 h 36576"/>
              <a:gd name="connsiteX3" fmla="*/ 51179 w 51179"/>
              <a:gd name="connsiteY3" fmla="*/ 6096 h 36576"/>
              <a:gd name="connsiteX4" fmla="*/ 51179 w 51179"/>
              <a:gd name="connsiteY4" fmla="*/ 30480 h 36576"/>
              <a:gd name="connsiteX5" fmla="*/ 45083 w 51179"/>
              <a:gd name="connsiteY5" fmla="*/ 36576 h 36576"/>
              <a:gd name="connsiteX6" fmla="*/ 20699 w 51179"/>
              <a:gd name="connsiteY6" fmla="*/ 36576 h 36576"/>
              <a:gd name="connsiteX7" fmla="*/ 4060 w 51179"/>
              <a:gd name="connsiteY7" fmla="*/ 28987 h 36576"/>
              <a:gd name="connsiteX8" fmla="*/ 0 w 51179"/>
              <a:gd name="connsiteY8" fmla="*/ 10481 h 36576"/>
              <a:gd name="connsiteX0" fmla="*/ 0 w 56591"/>
              <a:gd name="connsiteY0" fmla="*/ 13371 h 39466"/>
              <a:gd name="connsiteX1" fmla="*/ 20699 w 56591"/>
              <a:gd name="connsiteY1" fmla="*/ 2890 h 39466"/>
              <a:gd name="connsiteX2" fmla="*/ 45083 w 56591"/>
              <a:gd name="connsiteY2" fmla="*/ 2890 h 39466"/>
              <a:gd name="connsiteX3" fmla="*/ 56591 w 56591"/>
              <a:gd name="connsiteY3" fmla="*/ 1148 h 39466"/>
              <a:gd name="connsiteX4" fmla="*/ 51179 w 56591"/>
              <a:gd name="connsiteY4" fmla="*/ 33370 h 39466"/>
              <a:gd name="connsiteX5" fmla="*/ 45083 w 56591"/>
              <a:gd name="connsiteY5" fmla="*/ 39466 h 39466"/>
              <a:gd name="connsiteX6" fmla="*/ 20699 w 56591"/>
              <a:gd name="connsiteY6" fmla="*/ 39466 h 39466"/>
              <a:gd name="connsiteX7" fmla="*/ 4060 w 56591"/>
              <a:gd name="connsiteY7" fmla="*/ 31877 h 39466"/>
              <a:gd name="connsiteX8" fmla="*/ 0 w 56591"/>
              <a:gd name="connsiteY8" fmla="*/ 13371 h 3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1" h="39466">
                <a:moveTo>
                  <a:pt x="0" y="13371"/>
                </a:moveTo>
                <a:cubicBezTo>
                  <a:pt x="0" y="10004"/>
                  <a:pt x="17332" y="2890"/>
                  <a:pt x="20699" y="2890"/>
                </a:cubicBezTo>
                <a:lnTo>
                  <a:pt x="45083" y="2890"/>
                </a:lnTo>
                <a:cubicBezTo>
                  <a:pt x="48450" y="2890"/>
                  <a:pt x="56591" y="-2219"/>
                  <a:pt x="56591" y="1148"/>
                </a:cubicBezTo>
                <a:lnTo>
                  <a:pt x="51179" y="33370"/>
                </a:lnTo>
                <a:cubicBezTo>
                  <a:pt x="51179" y="36737"/>
                  <a:pt x="48450" y="39466"/>
                  <a:pt x="45083" y="39466"/>
                </a:cubicBezTo>
                <a:lnTo>
                  <a:pt x="20699" y="39466"/>
                </a:lnTo>
                <a:cubicBezTo>
                  <a:pt x="17332" y="39466"/>
                  <a:pt x="4060" y="35244"/>
                  <a:pt x="4060" y="31877"/>
                </a:cubicBezTo>
                <a:cubicBezTo>
                  <a:pt x="4060" y="23749"/>
                  <a:pt x="0" y="21499"/>
                  <a:pt x="0" y="13371"/>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 xmlns:a16="http://schemas.microsoft.com/office/drawing/2014/main" id="{525AB2BF-9C4A-4DBC-B18C-3494708906C6}"/>
              </a:ext>
            </a:extLst>
          </p:cNvPr>
          <p:cNvSpPr/>
          <p:nvPr/>
        </p:nvSpPr>
        <p:spPr>
          <a:xfrm rot="21339989">
            <a:off x="1868536" y="2386825"/>
            <a:ext cx="27432" cy="2743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 xmlns:a16="http://schemas.microsoft.com/office/drawing/2014/main" id="{3CD9F9C7-10AF-436E-8503-98834112071C}"/>
              </a:ext>
            </a:extLst>
          </p:cNvPr>
          <p:cNvCxnSpPr>
            <a:cxnSpLocks/>
          </p:cNvCxnSpPr>
          <p:nvPr/>
        </p:nvCxnSpPr>
        <p:spPr>
          <a:xfrm>
            <a:off x="1698441" y="2310332"/>
            <a:ext cx="38291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 xmlns:a16="http://schemas.microsoft.com/office/drawing/2014/main" id="{E57C85E9-55BE-4F12-ADFD-7BC96C13A5D5}"/>
              </a:ext>
            </a:extLst>
          </p:cNvPr>
          <p:cNvSpPr/>
          <p:nvPr/>
        </p:nvSpPr>
        <p:spPr>
          <a:xfrm>
            <a:off x="2033889" y="2125666"/>
            <a:ext cx="308098" cy="369332"/>
          </a:xfrm>
          <a:prstGeom prst="rect">
            <a:avLst/>
          </a:prstGeom>
        </p:spPr>
        <p:txBody>
          <a:bodyPr wrap="none">
            <a:spAutoFit/>
          </a:bodyPr>
          <a:lstStyle/>
          <a:p>
            <a:r>
              <a:rPr lang="en-US" b="1" dirty="0">
                <a:solidFill>
                  <a:srgbClr val="FF0000"/>
                </a:solidFill>
              </a:rPr>
              <a:t>P</a:t>
            </a:r>
          </a:p>
        </p:txBody>
      </p:sp>
      <p:sp>
        <p:nvSpPr>
          <p:cNvPr id="39" name="Rectangle 38">
            <a:extLst>
              <a:ext uri="{FF2B5EF4-FFF2-40B4-BE49-F238E27FC236}">
                <a16:creationId xmlns="" xmlns:a16="http://schemas.microsoft.com/office/drawing/2014/main" id="{B7AD800B-BB06-481C-9AE6-7B3BF2C9098F}"/>
              </a:ext>
            </a:extLst>
          </p:cNvPr>
          <p:cNvSpPr/>
          <p:nvPr/>
        </p:nvSpPr>
        <p:spPr>
          <a:xfrm>
            <a:off x="1538930" y="2306396"/>
            <a:ext cx="314510" cy="369332"/>
          </a:xfrm>
          <a:prstGeom prst="rect">
            <a:avLst/>
          </a:prstGeom>
        </p:spPr>
        <p:txBody>
          <a:bodyPr wrap="none">
            <a:spAutoFit/>
          </a:bodyPr>
          <a:lstStyle/>
          <a:p>
            <a:r>
              <a:rPr lang="en-US" dirty="0">
                <a:solidFill>
                  <a:srgbClr val="FF0000"/>
                </a:solidFill>
              </a:rPr>
              <a:t>B</a:t>
            </a:r>
          </a:p>
        </p:txBody>
      </p:sp>
    </p:spTree>
    <p:extLst>
      <p:ext uri="{BB962C8B-B14F-4D97-AF65-F5344CB8AC3E}">
        <p14:creationId xmlns:p14="http://schemas.microsoft.com/office/powerpoint/2010/main" val="2941079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 xmlns:a16="http://schemas.microsoft.com/office/drawing/2014/main" id="{9EC8FA08-2775-4E40-A999-33B0CFC1420C}"/>
              </a:ext>
            </a:extLst>
          </p:cNvPr>
          <p:cNvPicPr>
            <a:picLocks noChangeAspect="1"/>
          </p:cNvPicPr>
          <p:nvPr/>
        </p:nvPicPr>
        <p:blipFill>
          <a:blip r:embed="rId2"/>
          <a:stretch>
            <a:fillRect/>
          </a:stretch>
        </p:blipFill>
        <p:spPr>
          <a:xfrm>
            <a:off x="4262663" y="3940403"/>
            <a:ext cx="4390130" cy="2889504"/>
          </a:xfrm>
          <a:prstGeom prst="rect">
            <a:avLst/>
          </a:prstGeom>
        </p:spPr>
      </p:pic>
      <p:sp>
        <p:nvSpPr>
          <p:cNvPr id="2" name="Title 1">
            <a:extLst>
              <a:ext uri="{FF2B5EF4-FFF2-40B4-BE49-F238E27FC236}">
                <a16:creationId xmlns="" xmlns:a16="http://schemas.microsoft.com/office/drawing/2014/main" id="{50BEC785-3A4C-4B3F-97BC-3EEF22EDF889}"/>
              </a:ext>
            </a:extLst>
          </p:cNvPr>
          <p:cNvSpPr>
            <a:spLocks noGrp="1"/>
          </p:cNvSpPr>
          <p:nvPr>
            <p:ph type="title"/>
          </p:nvPr>
        </p:nvSpPr>
        <p:spPr/>
        <p:txBody>
          <a:bodyPr>
            <a:normAutofit/>
          </a:bodyPr>
          <a:lstStyle/>
          <a:p>
            <a:pPr algn="ctr"/>
            <a:r>
              <a:rPr lang="en-US" sz="3200" dirty="0"/>
              <a:t>Induced vs. Background dipole</a:t>
            </a:r>
          </a:p>
        </p:txBody>
      </p:sp>
      <p:pic>
        <p:nvPicPr>
          <p:cNvPr id="4" name="Picture 3">
            <a:extLst>
              <a:ext uri="{FF2B5EF4-FFF2-40B4-BE49-F238E27FC236}">
                <a16:creationId xmlns="" xmlns:a16="http://schemas.microsoft.com/office/drawing/2014/main" id="{4DF8B0FF-036E-4D8C-9205-A0679B336921}"/>
              </a:ext>
            </a:extLst>
          </p:cNvPr>
          <p:cNvPicPr>
            <a:picLocks noChangeAspect="1"/>
          </p:cNvPicPr>
          <p:nvPr/>
        </p:nvPicPr>
        <p:blipFill rotWithShape="1">
          <a:blip r:embed="rId3">
            <a:extLst>
              <a:ext uri="{28A0092B-C50C-407E-A947-70E740481C1C}">
                <a14:useLocalDpi xmlns:a14="http://schemas.microsoft.com/office/drawing/2010/main" val="0"/>
              </a:ext>
            </a:extLst>
          </a:blip>
          <a:srcRect l="8563" t="9173" r="13305" b="24883"/>
          <a:stretch/>
        </p:blipFill>
        <p:spPr>
          <a:xfrm rot="10800000">
            <a:off x="727504" y="1272145"/>
            <a:ext cx="3214301" cy="2498320"/>
          </a:xfrm>
          <a:prstGeom prst="rect">
            <a:avLst/>
          </a:prstGeom>
        </p:spPr>
      </p:pic>
      <p:sp>
        <p:nvSpPr>
          <p:cNvPr id="5" name="Isosceles Triangle 4">
            <a:extLst>
              <a:ext uri="{FF2B5EF4-FFF2-40B4-BE49-F238E27FC236}">
                <a16:creationId xmlns="" xmlns:a16="http://schemas.microsoft.com/office/drawing/2014/main" id="{E82E9512-4F10-4D30-9915-D7C574F97A4C}"/>
              </a:ext>
            </a:extLst>
          </p:cNvPr>
          <p:cNvSpPr/>
          <p:nvPr/>
        </p:nvSpPr>
        <p:spPr>
          <a:xfrm rot="10800000">
            <a:off x="5006179" y="1376311"/>
            <a:ext cx="960987" cy="1699013"/>
          </a:xfrm>
          <a:custGeom>
            <a:avLst/>
            <a:gdLst>
              <a:gd name="connsiteX0" fmla="*/ 0 w 873125"/>
              <a:gd name="connsiteY0" fmla="*/ 1544595 h 1544595"/>
              <a:gd name="connsiteX1" fmla="*/ 436563 w 873125"/>
              <a:gd name="connsiteY1" fmla="*/ 0 h 1544595"/>
              <a:gd name="connsiteX2" fmla="*/ 873125 w 873125"/>
              <a:gd name="connsiteY2" fmla="*/ 1544595 h 1544595"/>
              <a:gd name="connsiteX3" fmla="*/ 0 w 873125"/>
              <a:gd name="connsiteY3" fmla="*/ 1544595 h 154459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Lst>
            <a:ahLst/>
            <a:cxnLst>
              <a:cxn ang="0">
                <a:pos x="connsiteX0" y="connsiteY0"/>
              </a:cxn>
              <a:cxn ang="0">
                <a:pos x="connsiteX1" y="connsiteY1"/>
              </a:cxn>
              <a:cxn ang="0">
                <a:pos x="connsiteX2" y="connsiteY2"/>
              </a:cxn>
              <a:cxn ang="0">
                <a:pos x="connsiteX3" y="connsiteY3"/>
              </a:cxn>
            </a:cxnLst>
            <a:rect l="l" t="t" r="r" b="b"/>
            <a:pathLst>
              <a:path w="873125" h="1360445">
                <a:moveTo>
                  <a:pt x="0" y="1360445"/>
                </a:moveTo>
                <a:cubicBezTo>
                  <a:pt x="141288" y="906963"/>
                  <a:pt x="350824" y="3209"/>
                  <a:pt x="423863" y="0"/>
                </a:cubicBezTo>
                <a:cubicBezTo>
                  <a:pt x="496714" y="2572"/>
                  <a:pt x="723371" y="906963"/>
                  <a:pt x="873125" y="1360445"/>
                </a:cubicBezTo>
                <a:lnTo>
                  <a:pt x="0" y="1360445"/>
                </a:lnTo>
                <a:close/>
              </a:path>
            </a:pathLst>
          </a:custGeom>
          <a:solidFill>
            <a:schemeClr val="accent4">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 xmlns:a16="http://schemas.microsoft.com/office/drawing/2014/main" id="{25D4A28B-69B9-4FE7-AC72-324D71DC3C8C}"/>
              </a:ext>
            </a:extLst>
          </p:cNvPr>
          <p:cNvSpPr/>
          <p:nvPr/>
        </p:nvSpPr>
        <p:spPr>
          <a:xfrm>
            <a:off x="4185501" y="1970202"/>
            <a:ext cx="490194" cy="583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A8BE8C3A-C276-4ED8-B01A-399A6034D997}"/>
              </a:ext>
            </a:extLst>
          </p:cNvPr>
          <p:cNvSpPr/>
          <p:nvPr/>
        </p:nvSpPr>
        <p:spPr>
          <a:xfrm>
            <a:off x="4855076" y="3307630"/>
            <a:ext cx="1263192" cy="2427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a:t>
            </a:r>
          </a:p>
        </p:txBody>
      </p:sp>
      <p:cxnSp>
        <p:nvCxnSpPr>
          <p:cNvPr id="9" name="Straight Arrow Connector 8">
            <a:extLst>
              <a:ext uri="{FF2B5EF4-FFF2-40B4-BE49-F238E27FC236}">
                <a16:creationId xmlns="" xmlns:a16="http://schemas.microsoft.com/office/drawing/2014/main" id="{00ADFB7B-7EB6-4162-93A9-92FDDB107550}"/>
              </a:ext>
            </a:extLst>
          </p:cNvPr>
          <p:cNvCxnSpPr/>
          <p:nvPr/>
        </p:nvCxnSpPr>
        <p:spPr>
          <a:xfrm>
            <a:off x="5942342" y="3075325"/>
            <a:ext cx="0" cy="232305"/>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9C0C1E82-A4F6-469D-82BD-F1C20747FCE5}"/>
              </a:ext>
            </a:extLst>
          </p:cNvPr>
          <p:cNvCxnSpPr>
            <a:stCxn id="5" idx="1"/>
          </p:cNvCxnSpPr>
          <p:nvPr/>
        </p:nvCxnSpPr>
        <p:spPr>
          <a:xfrm>
            <a:off x="5500650" y="3075324"/>
            <a:ext cx="531056" cy="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76A953F4-213D-4696-80F0-8297DEDD8D3C}"/>
              </a:ext>
            </a:extLst>
          </p:cNvPr>
          <p:cNvSpPr txBox="1"/>
          <p:nvPr/>
        </p:nvSpPr>
        <p:spPr>
          <a:xfrm>
            <a:off x="5903303" y="3006812"/>
            <a:ext cx="494471" cy="369332"/>
          </a:xfrm>
          <a:prstGeom prst="rect">
            <a:avLst/>
          </a:prstGeom>
          <a:noFill/>
        </p:spPr>
        <p:txBody>
          <a:bodyPr wrap="square" rtlCol="0">
            <a:spAutoFit/>
          </a:bodyPr>
          <a:lstStyle/>
          <a:p>
            <a:pPr algn="ctr"/>
            <a:r>
              <a:rPr lang="en-US" dirty="0"/>
              <a:t>h</a:t>
            </a:r>
          </a:p>
        </p:txBody>
      </p:sp>
      <p:cxnSp>
        <p:nvCxnSpPr>
          <p:cNvPr id="14" name="Straight Arrow Connector 13">
            <a:extLst>
              <a:ext uri="{FF2B5EF4-FFF2-40B4-BE49-F238E27FC236}">
                <a16:creationId xmlns="" xmlns:a16="http://schemas.microsoft.com/office/drawing/2014/main" id="{03C06D71-9136-4EBF-BEB4-3D1F0F357B37}"/>
              </a:ext>
            </a:extLst>
          </p:cNvPr>
          <p:cNvCxnSpPr/>
          <p:nvPr/>
        </p:nvCxnSpPr>
        <p:spPr>
          <a:xfrm>
            <a:off x="6031706" y="1376311"/>
            <a:ext cx="0" cy="1699013"/>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214526A2-52D0-4468-9665-5A0E59BE362D}"/>
              </a:ext>
            </a:extLst>
          </p:cNvPr>
          <p:cNvSpPr txBox="1"/>
          <p:nvPr/>
        </p:nvSpPr>
        <p:spPr>
          <a:xfrm>
            <a:off x="5924878" y="2003272"/>
            <a:ext cx="981124" cy="369332"/>
          </a:xfrm>
          <a:prstGeom prst="rect">
            <a:avLst/>
          </a:prstGeom>
          <a:noFill/>
        </p:spPr>
        <p:txBody>
          <a:bodyPr wrap="square" rtlCol="0">
            <a:spAutoFit/>
          </a:bodyPr>
          <a:lstStyle/>
          <a:p>
            <a:pPr algn="ctr"/>
            <a:r>
              <a:rPr lang="en-US" dirty="0"/>
              <a:t>20 um</a:t>
            </a:r>
          </a:p>
        </p:txBody>
      </p:sp>
      <p:cxnSp>
        <p:nvCxnSpPr>
          <p:cNvPr id="17" name="Straight Connector 16">
            <a:extLst>
              <a:ext uri="{FF2B5EF4-FFF2-40B4-BE49-F238E27FC236}">
                <a16:creationId xmlns="" xmlns:a16="http://schemas.microsoft.com/office/drawing/2014/main" id="{7638D2E5-C964-4F58-A102-DAADCF9FAD2A}"/>
              </a:ext>
            </a:extLst>
          </p:cNvPr>
          <p:cNvCxnSpPr>
            <a:cxnSpLocks/>
          </p:cNvCxnSpPr>
          <p:nvPr/>
        </p:nvCxnSpPr>
        <p:spPr>
          <a:xfrm>
            <a:off x="5599794" y="4128940"/>
            <a:ext cx="0" cy="23378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23209D77-4320-4E44-9DD9-6BE36BC20248}"/>
              </a:ext>
            </a:extLst>
          </p:cNvPr>
          <p:cNvSpPr txBox="1"/>
          <p:nvPr/>
        </p:nvSpPr>
        <p:spPr>
          <a:xfrm>
            <a:off x="5270500" y="1587500"/>
            <a:ext cx="469569" cy="369332"/>
          </a:xfrm>
          <a:prstGeom prst="rect">
            <a:avLst/>
          </a:prstGeom>
          <a:noFill/>
        </p:spPr>
        <p:txBody>
          <a:bodyPr wrap="square" rtlCol="0">
            <a:spAutoFit/>
          </a:bodyPr>
          <a:lstStyle/>
          <a:p>
            <a:r>
              <a:rPr lang="en-US" dirty="0">
                <a:solidFill>
                  <a:schemeClr val="bg1"/>
                </a:solidFill>
              </a:rPr>
              <a:t>Au</a:t>
            </a:r>
          </a:p>
        </p:txBody>
      </p:sp>
      <p:sp>
        <p:nvSpPr>
          <p:cNvPr id="23" name="Isosceles Triangle 4">
            <a:extLst>
              <a:ext uri="{FF2B5EF4-FFF2-40B4-BE49-F238E27FC236}">
                <a16:creationId xmlns="" xmlns:a16="http://schemas.microsoft.com/office/drawing/2014/main" id="{DD630992-298A-4EE5-90E2-0AD26532C20B}"/>
              </a:ext>
            </a:extLst>
          </p:cNvPr>
          <p:cNvSpPr/>
          <p:nvPr/>
        </p:nvSpPr>
        <p:spPr>
          <a:xfrm rot="10800000">
            <a:off x="6994902" y="2224841"/>
            <a:ext cx="960987" cy="567578"/>
          </a:xfrm>
          <a:custGeom>
            <a:avLst/>
            <a:gdLst>
              <a:gd name="connsiteX0" fmla="*/ 0 w 873125"/>
              <a:gd name="connsiteY0" fmla="*/ 1544595 h 1544595"/>
              <a:gd name="connsiteX1" fmla="*/ 436563 w 873125"/>
              <a:gd name="connsiteY1" fmla="*/ 0 h 1544595"/>
              <a:gd name="connsiteX2" fmla="*/ 873125 w 873125"/>
              <a:gd name="connsiteY2" fmla="*/ 1544595 h 1544595"/>
              <a:gd name="connsiteX3" fmla="*/ 0 w 873125"/>
              <a:gd name="connsiteY3" fmla="*/ 1544595 h 154459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601 h 1360601"/>
              <a:gd name="connsiteX1" fmla="*/ 423863 w 873125"/>
              <a:gd name="connsiteY1" fmla="*/ 156 h 1360601"/>
              <a:gd name="connsiteX2" fmla="*/ 873125 w 873125"/>
              <a:gd name="connsiteY2" fmla="*/ 1360601 h 1360601"/>
              <a:gd name="connsiteX3" fmla="*/ 0 w 873125"/>
              <a:gd name="connsiteY3" fmla="*/ 1360601 h 1360601"/>
              <a:gd name="connsiteX0" fmla="*/ 0 w 873125"/>
              <a:gd name="connsiteY0" fmla="*/ 1354894 h 1360601"/>
              <a:gd name="connsiteX1" fmla="*/ 423863 w 873125"/>
              <a:gd name="connsiteY1" fmla="*/ 156 h 1360601"/>
              <a:gd name="connsiteX2" fmla="*/ 873125 w 873125"/>
              <a:gd name="connsiteY2" fmla="*/ 1360601 h 1360601"/>
              <a:gd name="connsiteX3" fmla="*/ 0 w 873125"/>
              <a:gd name="connsiteY3" fmla="*/ 1354894 h 1360601"/>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Lst>
            <a:ahLst/>
            <a:cxnLst>
              <a:cxn ang="0">
                <a:pos x="connsiteX0" y="connsiteY0"/>
              </a:cxn>
              <a:cxn ang="0">
                <a:pos x="connsiteX1" y="connsiteY1"/>
              </a:cxn>
              <a:cxn ang="0">
                <a:pos x="connsiteX2" y="connsiteY2"/>
              </a:cxn>
              <a:cxn ang="0">
                <a:pos x="connsiteX3" y="connsiteY3"/>
              </a:cxn>
            </a:cxnLst>
            <a:rect l="l" t="t" r="r" b="b"/>
            <a:pathLst>
              <a:path w="873125" h="1360446">
                <a:moveTo>
                  <a:pt x="0" y="1354739"/>
                </a:moveTo>
                <a:cubicBezTo>
                  <a:pt x="22294" y="787105"/>
                  <a:pt x="71727" y="8917"/>
                  <a:pt x="423863" y="1"/>
                </a:cubicBezTo>
                <a:cubicBezTo>
                  <a:pt x="788791" y="25404"/>
                  <a:pt x="833710" y="844178"/>
                  <a:pt x="873125" y="1360446"/>
                </a:cubicBezTo>
                <a:lnTo>
                  <a:pt x="0" y="1354739"/>
                </a:lnTo>
                <a:close/>
              </a:path>
            </a:pathLst>
          </a:custGeom>
          <a:solidFill>
            <a:schemeClr val="accent4">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 xmlns:a16="http://schemas.microsoft.com/office/drawing/2014/main" id="{FBF01C99-DF0B-4DA8-85BF-20BA0DDFEEDE}"/>
              </a:ext>
            </a:extLst>
          </p:cNvPr>
          <p:cNvCxnSpPr/>
          <p:nvPr/>
        </p:nvCxnSpPr>
        <p:spPr>
          <a:xfrm flipH="1">
            <a:off x="7199146" y="2345093"/>
            <a:ext cx="302418" cy="352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 xmlns:a16="http://schemas.microsoft.com/office/drawing/2014/main" id="{1EEE31E5-B351-4632-AADA-303FAFCD017A}"/>
              </a:ext>
            </a:extLst>
          </p:cNvPr>
          <p:cNvSpPr txBox="1"/>
          <p:nvPr/>
        </p:nvSpPr>
        <p:spPr>
          <a:xfrm>
            <a:off x="7350356" y="2404087"/>
            <a:ext cx="514518" cy="369332"/>
          </a:xfrm>
          <a:prstGeom prst="rect">
            <a:avLst/>
          </a:prstGeom>
          <a:noFill/>
        </p:spPr>
        <p:txBody>
          <a:bodyPr wrap="square" rtlCol="0">
            <a:spAutoFit/>
          </a:bodyPr>
          <a:lstStyle/>
          <a:p>
            <a:r>
              <a:rPr lang="en-US" dirty="0"/>
              <a:t>R</a:t>
            </a:r>
          </a:p>
        </p:txBody>
      </p:sp>
      <p:sp>
        <p:nvSpPr>
          <p:cNvPr id="28" name="Rectangle 27">
            <a:extLst>
              <a:ext uri="{FF2B5EF4-FFF2-40B4-BE49-F238E27FC236}">
                <a16:creationId xmlns="" xmlns:a16="http://schemas.microsoft.com/office/drawing/2014/main" id="{4E0AC0F7-5C67-4100-9A16-D82C6352C12D}"/>
              </a:ext>
            </a:extLst>
          </p:cNvPr>
          <p:cNvSpPr/>
          <p:nvPr/>
        </p:nvSpPr>
        <p:spPr>
          <a:xfrm>
            <a:off x="5376946" y="2963344"/>
            <a:ext cx="250856" cy="16635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 xmlns:a16="http://schemas.microsoft.com/office/drawing/2014/main" id="{DB97B7F2-36D5-4127-921E-C749266CDF25}"/>
              </a:ext>
            </a:extLst>
          </p:cNvPr>
          <p:cNvCxnSpPr>
            <a:cxnSpLocks/>
            <a:stCxn id="28" idx="3"/>
            <a:endCxn id="31" idx="1"/>
          </p:cNvCxnSpPr>
          <p:nvPr/>
        </p:nvCxnSpPr>
        <p:spPr>
          <a:xfrm flipV="1">
            <a:off x="5627802" y="2548991"/>
            <a:ext cx="1320488" cy="497531"/>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EE2B7006-5EBC-4E10-BF87-81123A76DCE0}"/>
              </a:ext>
            </a:extLst>
          </p:cNvPr>
          <p:cNvSpPr/>
          <p:nvPr/>
        </p:nvSpPr>
        <p:spPr>
          <a:xfrm>
            <a:off x="6948290" y="2224840"/>
            <a:ext cx="1085862" cy="64830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 xmlns:a16="http://schemas.microsoft.com/office/drawing/2014/main" id="{4D593AA0-3960-4780-A516-430A4CBFC952}"/>
              </a:ext>
            </a:extLst>
          </p:cNvPr>
          <p:cNvCxnSpPr>
            <a:cxnSpLocks/>
          </p:cNvCxnSpPr>
          <p:nvPr/>
        </p:nvCxnSpPr>
        <p:spPr>
          <a:xfrm>
            <a:off x="4873930" y="5608948"/>
            <a:ext cx="707010"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 xmlns:a16="http://schemas.microsoft.com/office/drawing/2014/main" id="{4D86C8F2-1459-4EEE-8DDF-C3508B03C329}"/>
              </a:ext>
            </a:extLst>
          </p:cNvPr>
          <p:cNvSpPr txBox="1"/>
          <p:nvPr/>
        </p:nvSpPr>
        <p:spPr>
          <a:xfrm>
            <a:off x="4959961" y="4097079"/>
            <a:ext cx="672497" cy="369332"/>
          </a:xfrm>
          <a:prstGeom prst="rect">
            <a:avLst/>
          </a:prstGeom>
          <a:noFill/>
        </p:spPr>
        <p:txBody>
          <a:bodyPr wrap="square" rtlCol="0">
            <a:spAutoFit/>
          </a:bodyPr>
          <a:lstStyle/>
          <a:p>
            <a:pPr algn="ctr"/>
            <a:r>
              <a:rPr lang="en-US" dirty="0" err="1">
                <a:solidFill>
                  <a:srgbClr val="FF0000"/>
                </a:solidFill>
              </a:rPr>
              <a:t>P</a:t>
            </a:r>
            <a:r>
              <a:rPr lang="en-US" baseline="-25000" dirty="0" err="1">
                <a:solidFill>
                  <a:srgbClr val="FF0000"/>
                </a:solidFill>
              </a:rPr>
              <a:t>ind</a:t>
            </a:r>
            <a:endParaRPr lang="en-US" dirty="0">
              <a:solidFill>
                <a:srgbClr val="FF0000"/>
              </a:solidFill>
            </a:endParaRPr>
          </a:p>
        </p:txBody>
      </p:sp>
      <p:cxnSp>
        <p:nvCxnSpPr>
          <p:cNvPr id="48" name="Straight Arrow Connector 47">
            <a:extLst>
              <a:ext uri="{FF2B5EF4-FFF2-40B4-BE49-F238E27FC236}">
                <a16:creationId xmlns="" xmlns:a16="http://schemas.microsoft.com/office/drawing/2014/main" id="{24C31073-C6CC-47AB-918B-AF3300A9DEDD}"/>
              </a:ext>
            </a:extLst>
          </p:cNvPr>
          <p:cNvCxnSpPr>
            <a:cxnSpLocks/>
          </p:cNvCxnSpPr>
          <p:nvPr/>
        </p:nvCxnSpPr>
        <p:spPr>
          <a:xfrm flipH="1">
            <a:off x="5024488" y="4511804"/>
            <a:ext cx="184093" cy="696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 xmlns:a16="http://schemas.microsoft.com/office/drawing/2014/main" id="{A9501A5B-E24B-4A32-BC42-07A884EDA04D}"/>
              </a:ext>
            </a:extLst>
          </p:cNvPr>
          <p:cNvSpPr txBox="1"/>
          <p:nvPr/>
        </p:nvSpPr>
        <p:spPr>
          <a:xfrm>
            <a:off x="4738063" y="5200489"/>
            <a:ext cx="1020860" cy="338554"/>
          </a:xfrm>
          <a:prstGeom prst="rect">
            <a:avLst/>
          </a:prstGeom>
          <a:noFill/>
        </p:spPr>
        <p:txBody>
          <a:bodyPr wrap="square" rtlCol="0">
            <a:spAutoFit/>
          </a:bodyPr>
          <a:lstStyle/>
          <a:p>
            <a:pPr algn="ctr"/>
            <a:r>
              <a:rPr lang="en-US" sz="1600" dirty="0">
                <a:solidFill>
                  <a:srgbClr val="FF0000"/>
                </a:solidFill>
                <a:sym typeface="Symbol" panose="05050102010706020507" pitchFamily="18" charset="2"/>
              </a:rPr>
              <a:t>10 um</a:t>
            </a:r>
            <a:endParaRPr lang="en-US" sz="1600" dirty="0">
              <a:solidFill>
                <a:srgbClr val="FF0000"/>
              </a:solidFill>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 xmlns:a16="http://schemas.microsoft.com/office/drawing/2014/main" id="{DF61415B-37E2-4154-9B51-537857B4757A}"/>
                  </a:ext>
                </a:extLst>
              </p:cNvPr>
              <p:cNvSpPr txBox="1"/>
              <p:nvPr/>
            </p:nvSpPr>
            <p:spPr>
              <a:xfrm>
                <a:off x="504072" y="4029303"/>
                <a:ext cx="3564733"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in-plane resolution directly relates to the vertical localization scale of the s-SNOM signal, i.e.</a:t>
                </a:r>
                <a:r>
                  <a:rPr lang="en-US" dirty="0" err="1"/>
                  <a:t>P</a:t>
                </a:r>
                <a:r>
                  <a:rPr lang="en-US" baseline="-25000" dirty="0" err="1"/>
                  <a:t>ind</a:t>
                </a:r>
                <a:r>
                  <a:rPr lang="en-US" dirty="0"/>
                  <a:t>(h) (the height dependence is easier to model than the actual resolution)</a:t>
                </a:r>
              </a:p>
              <a:p>
                <a:pPr marL="285750" indent="-285750">
                  <a:buFont typeface="Arial" panose="020B0604020202020204" pitchFamily="34" charset="0"/>
                  <a:buChar char="•"/>
                </a:pPr>
                <a:r>
                  <a:rPr lang="en-US" dirty="0">
                    <a:solidFill>
                      <a:srgbClr val="FF0000"/>
                    </a:solidFill>
                  </a:rPr>
                  <a:t>Unexpectedly, the vertical localization scale for the induced dipole is </a:t>
                </a:r>
                <a:r>
                  <a:rPr lang="en-US" dirty="0">
                    <a:solidFill>
                      <a:srgbClr val="FF0000"/>
                    </a:solidFill>
                    <a:sym typeface="Symbol" panose="05050102010706020507" pitchFamily="18" charset="2"/>
                  </a:rPr>
                  <a:t>10 um</a:t>
                </a:r>
                <a:endParaRPr lang="en-US" dirty="0">
                  <a:solidFill>
                    <a:srgbClr val="FF0000"/>
                  </a:solidFill>
                </a:endParaRPr>
              </a:p>
            </p:txBody>
          </p:sp>
        </mc:Choice>
        <mc:Fallback xmlns="">
          <p:sp>
            <p:nvSpPr>
              <p:cNvPr id="53" name="TextBox 52">
                <a:extLst>
                  <a:ext uri="{FF2B5EF4-FFF2-40B4-BE49-F238E27FC236}">
                    <a16:creationId xmlns="" xmlns:a16="http://schemas.microsoft.com/office/drawing/2014/main" xmlns:a14="http://schemas.microsoft.com/office/drawing/2010/main" id="{DF61415B-37E2-4154-9B51-537857B4757A}"/>
                  </a:ext>
                </a:extLst>
              </p:cNvPr>
              <p:cNvSpPr txBox="1">
                <a:spLocks noRot="1" noChangeAspect="1" noMove="1" noResize="1" noEditPoints="1" noAdjustHandles="1" noChangeArrowheads="1" noChangeShapeType="1" noTextEdit="1"/>
              </p:cNvSpPr>
              <p:nvPr/>
            </p:nvSpPr>
            <p:spPr>
              <a:xfrm>
                <a:off x="504072" y="4029303"/>
                <a:ext cx="3564733" cy="2585323"/>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4827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96531D-AC18-4F5E-AA06-D3128F03C795}"/>
              </a:ext>
            </a:extLst>
          </p:cNvPr>
          <p:cNvSpPr>
            <a:spLocks noGrp="1"/>
          </p:cNvSpPr>
          <p:nvPr>
            <p:ph type="title"/>
          </p:nvPr>
        </p:nvSpPr>
        <p:spPr/>
        <p:txBody>
          <a:bodyPr>
            <a:normAutofit/>
          </a:bodyPr>
          <a:lstStyle/>
          <a:p>
            <a:pPr algn="ctr"/>
            <a:r>
              <a:rPr lang="en-US" sz="3200" dirty="0"/>
              <a:t>Large tips </a:t>
            </a:r>
            <a:r>
              <a:rPr lang="en-US" sz="3200" dirty="0" smtClean="0"/>
              <a:t>increase near-field signal</a:t>
            </a:r>
            <a:endParaRPr lang="en-US" sz="3200" dirty="0"/>
          </a:p>
        </p:txBody>
      </p:sp>
      <p:grpSp>
        <p:nvGrpSpPr>
          <p:cNvPr id="7" name="Group 6">
            <a:extLst>
              <a:ext uri="{FF2B5EF4-FFF2-40B4-BE49-F238E27FC236}">
                <a16:creationId xmlns="" xmlns:a16="http://schemas.microsoft.com/office/drawing/2014/main" id="{387AE026-B7A9-44D6-9F20-6438680A8F91}"/>
              </a:ext>
            </a:extLst>
          </p:cNvPr>
          <p:cNvGrpSpPr/>
          <p:nvPr/>
        </p:nvGrpSpPr>
        <p:grpSpPr>
          <a:xfrm>
            <a:off x="2111375" y="1376564"/>
            <a:ext cx="4733340" cy="3228571"/>
            <a:chOff x="1323975" y="1376564"/>
            <a:chExt cx="4733340" cy="3228571"/>
          </a:xfrm>
        </p:grpSpPr>
        <p:pic>
          <p:nvPicPr>
            <p:cNvPr id="3" name="Picture 2">
              <a:extLst>
                <a:ext uri="{FF2B5EF4-FFF2-40B4-BE49-F238E27FC236}">
                  <a16:creationId xmlns="" xmlns:a16="http://schemas.microsoft.com/office/drawing/2014/main" id="{F4C0FB5B-45ED-4589-A7AD-37F873B489F0}"/>
                </a:ext>
              </a:extLst>
            </p:cNvPr>
            <p:cNvPicPr>
              <a:picLocks noChangeAspect="1"/>
            </p:cNvPicPr>
            <p:nvPr/>
          </p:nvPicPr>
          <p:blipFill>
            <a:blip r:embed="rId2"/>
            <a:stretch>
              <a:fillRect/>
            </a:stretch>
          </p:blipFill>
          <p:spPr>
            <a:xfrm>
              <a:off x="1323975" y="1376564"/>
              <a:ext cx="4676190" cy="3228571"/>
            </a:xfrm>
            <a:prstGeom prst="rect">
              <a:avLst/>
            </a:prstGeom>
          </p:spPr>
        </p:pic>
        <p:sp>
          <p:nvSpPr>
            <p:cNvPr id="4" name="TextBox 3">
              <a:extLst>
                <a:ext uri="{FF2B5EF4-FFF2-40B4-BE49-F238E27FC236}">
                  <a16:creationId xmlns="" xmlns:a16="http://schemas.microsoft.com/office/drawing/2014/main" id="{5CDC7456-1AF5-4059-84D6-C0518335D6B7}"/>
                </a:ext>
              </a:extLst>
            </p:cNvPr>
            <p:cNvSpPr txBox="1"/>
            <p:nvPr/>
          </p:nvSpPr>
          <p:spPr>
            <a:xfrm>
              <a:off x="2695575" y="4245328"/>
              <a:ext cx="1932990" cy="307777"/>
            </a:xfrm>
            <a:prstGeom prst="rect">
              <a:avLst/>
            </a:prstGeom>
            <a:solidFill>
              <a:schemeClr val="bg1"/>
            </a:solidFill>
          </p:spPr>
          <p:txBody>
            <a:bodyPr wrap="square" rtlCol="0">
              <a:spAutoFit/>
            </a:bodyPr>
            <a:lstStyle/>
            <a:p>
              <a:pPr algn="ctr"/>
              <a:r>
                <a:rPr lang="en-US" sz="1400" dirty="0"/>
                <a:t>tip radius, R [nm]</a:t>
              </a:r>
            </a:p>
          </p:txBody>
        </p:sp>
        <p:sp>
          <p:nvSpPr>
            <p:cNvPr id="5" name="TextBox 4">
              <a:extLst>
                <a:ext uri="{FF2B5EF4-FFF2-40B4-BE49-F238E27FC236}">
                  <a16:creationId xmlns="" xmlns:a16="http://schemas.microsoft.com/office/drawing/2014/main" id="{57906746-CC3A-44F2-8D9F-321AA12D3E66}"/>
                </a:ext>
              </a:extLst>
            </p:cNvPr>
            <p:cNvSpPr txBox="1"/>
            <p:nvPr/>
          </p:nvSpPr>
          <p:spPr>
            <a:xfrm rot="16200000">
              <a:off x="590550" y="2736747"/>
              <a:ext cx="2095500" cy="307777"/>
            </a:xfrm>
            <a:prstGeom prst="rect">
              <a:avLst/>
            </a:prstGeom>
            <a:solidFill>
              <a:schemeClr val="bg1"/>
            </a:solidFill>
          </p:spPr>
          <p:txBody>
            <a:bodyPr wrap="square" rtlCol="0">
              <a:spAutoFit/>
            </a:bodyPr>
            <a:lstStyle/>
            <a:p>
              <a:pPr algn="ctr"/>
              <a:r>
                <a:rPr lang="en-US" sz="1400" dirty="0">
                  <a:solidFill>
                    <a:srgbClr val="0000FF"/>
                  </a:solidFill>
                </a:rPr>
                <a:t>Field enhancement, E/E</a:t>
              </a:r>
              <a:r>
                <a:rPr lang="en-US" sz="1400" baseline="-25000" dirty="0">
                  <a:solidFill>
                    <a:srgbClr val="0000FF"/>
                  </a:solidFill>
                </a:rPr>
                <a:t>0</a:t>
              </a:r>
            </a:p>
          </p:txBody>
        </p:sp>
        <p:sp>
          <p:nvSpPr>
            <p:cNvPr id="6" name="TextBox 5">
              <a:extLst>
                <a:ext uri="{FF2B5EF4-FFF2-40B4-BE49-F238E27FC236}">
                  <a16:creationId xmlns="" xmlns:a16="http://schemas.microsoft.com/office/drawing/2014/main" id="{F4174EAE-2CB0-4549-90F8-756580038E89}"/>
                </a:ext>
              </a:extLst>
            </p:cNvPr>
            <p:cNvSpPr txBox="1"/>
            <p:nvPr/>
          </p:nvSpPr>
          <p:spPr>
            <a:xfrm rot="16200000">
              <a:off x="4855677" y="2736748"/>
              <a:ext cx="2095500" cy="307777"/>
            </a:xfrm>
            <a:prstGeom prst="rect">
              <a:avLst/>
            </a:prstGeom>
            <a:solidFill>
              <a:schemeClr val="bg1"/>
            </a:solidFill>
          </p:spPr>
          <p:txBody>
            <a:bodyPr wrap="square" rtlCol="0">
              <a:spAutoFit/>
            </a:bodyPr>
            <a:lstStyle/>
            <a:p>
              <a:pPr algn="ctr"/>
              <a:r>
                <a:rPr lang="en-US" sz="1400" dirty="0"/>
                <a:t>Tip dipole, P [arb. u.]</a:t>
              </a:r>
              <a:endParaRPr lang="en-US" sz="1400" baseline="-25000" dirty="0"/>
            </a:p>
          </p:txBody>
        </p:sp>
      </p:grpSp>
      <p:sp>
        <p:nvSpPr>
          <p:cNvPr id="8" name="TextBox 7">
            <a:extLst>
              <a:ext uri="{FF2B5EF4-FFF2-40B4-BE49-F238E27FC236}">
                <a16:creationId xmlns="" xmlns:a16="http://schemas.microsoft.com/office/drawing/2014/main" id="{5AB764C9-74A7-42BC-A645-05B0FA1E10D6}"/>
              </a:ext>
            </a:extLst>
          </p:cNvPr>
          <p:cNvSpPr txBox="1"/>
          <p:nvPr/>
        </p:nvSpPr>
        <p:spPr>
          <a:xfrm>
            <a:off x="1122911" y="5151988"/>
            <a:ext cx="710669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Large tips provide larger tip-sample coupling, thus stronger near-field </a:t>
            </a:r>
            <a:r>
              <a:rPr lang="en-US" dirty="0" smtClean="0">
                <a:solidFill>
                  <a:srgbClr val="FF0000"/>
                </a:solidFill>
              </a:rPr>
              <a:t>signal, although the field enhancement reduces</a:t>
            </a:r>
            <a:endParaRPr lang="en-US" dirty="0">
              <a:solidFill>
                <a:srgbClr val="FF0000"/>
              </a:solidFill>
            </a:endParaRPr>
          </a:p>
        </p:txBody>
      </p:sp>
      <p:sp>
        <p:nvSpPr>
          <p:cNvPr id="13" name="Rectangle: Rounded Corners 12">
            <a:extLst>
              <a:ext uri="{FF2B5EF4-FFF2-40B4-BE49-F238E27FC236}">
                <a16:creationId xmlns="" xmlns:a16="http://schemas.microsoft.com/office/drawing/2014/main" id="{AC62F802-AFD1-4864-821B-B5F8CFA87958}"/>
              </a:ext>
            </a:extLst>
          </p:cNvPr>
          <p:cNvSpPr/>
          <p:nvPr/>
        </p:nvSpPr>
        <p:spPr>
          <a:xfrm>
            <a:off x="3327401" y="1817485"/>
            <a:ext cx="1238250" cy="769787"/>
          </a:xfrm>
          <a:prstGeom prst="roundRect">
            <a:avLst>
              <a:gd name="adj" fmla="val 30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 xmlns:a16="http://schemas.microsoft.com/office/drawing/2014/main" id="{6FB94275-2388-469C-B5BB-79925A382348}"/>
              </a:ext>
            </a:extLst>
          </p:cNvPr>
          <p:cNvGrpSpPr/>
          <p:nvPr/>
        </p:nvGrpSpPr>
        <p:grpSpPr>
          <a:xfrm>
            <a:off x="3482975" y="1959579"/>
            <a:ext cx="960987" cy="567578"/>
            <a:chOff x="7315744" y="2151461"/>
            <a:chExt cx="960987" cy="567578"/>
          </a:xfrm>
        </p:grpSpPr>
        <p:sp>
          <p:nvSpPr>
            <p:cNvPr id="10" name="Isosceles Triangle 4">
              <a:extLst>
                <a:ext uri="{FF2B5EF4-FFF2-40B4-BE49-F238E27FC236}">
                  <a16:creationId xmlns="" xmlns:a16="http://schemas.microsoft.com/office/drawing/2014/main" id="{569B33F3-65FD-46B9-8846-B015DABFAB41}"/>
                </a:ext>
              </a:extLst>
            </p:cNvPr>
            <p:cNvSpPr/>
            <p:nvPr/>
          </p:nvSpPr>
          <p:spPr>
            <a:xfrm rot="10800000">
              <a:off x="7315744" y="2151461"/>
              <a:ext cx="960987" cy="567578"/>
            </a:xfrm>
            <a:custGeom>
              <a:avLst/>
              <a:gdLst>
                <a:gd name="connsiteX0" fmla="*/ 0 w 873125"/>
                <a:gd name="connsiteY0" fmla="*/ 1544595 h 1544595"/>
                <a:gd name="connsiteX1" fmla="*/ 436563 w 873125"/>
                <a:gd name="connsiteY1" fmla="*/ 0 h 1544595"/>
                <a:gd name="connsiteX2" fmla="*/ 873125 w 873125"/>
                <a:gd name="connsiteY2" fmla="*/ 1544595 h 1544595"/>
                <a:gd name="connsiteX3" fmla="*/ 0 w 873125"/>
                <a:gd name="connsiteY3" fmla="*/ 1544595 h 154459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601 h 1360601"/>
                <a:gd name="connsiteX1" fmla="*/ 423863 w 873125"/>
                <a:gd name="connsiteY1" fmla="*/ 156 h 1360601"/>
                <a:gd name="connsiteX2" fmla="*/ 873125 w 873125"/>
                <a:gd name="connsiteY2" fmla="*/ 1360601 h 1360601"/>
                <a:gd name="connsiteX3" fmla="*/ 0 w 873125"/>
                <a:gd name="connsiteY3" fmla="*/ 1360601 h 1360601"/>
                <a:gd name="connsiteX0" fmla="*/ 0 w 873125"/>
                <a:gd name="connsiteY0" fmla="*/ 1354894 h 1360601"/>
                <a:gd name="connsiteX1" fmla="*/ 423863 w 873125"/>
                <a:gd name="connsiteY1" fmla="*/ 156 h 1360601"/>
                <a:gd name="connsiteX2" fmla="*/ 873125 w 873125"/>
                <a:gd name="connsiteY2" fmla="*/ 1360601 h 1360601"/>
                <a:gd name="connsiteX3" fmla="*/ 0 w 873125"/>
                <a:gd name="connsiteY3" fmla="*/ 1354894 h 1360601"/>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Lst>
              <a:ahLst/>
              <a:cxnLst>
                <a:cxn ang="0">
                  <a:pos x="connsiteX0" y="connsiteY0"/>
                </a:cxn>
                <a:cxn ang="0">
                  <a:pos x="connsiteX1" y="connsiteY1"/>
                </a:cxn>
                <a:cxn ang="0">
                  <a:pos x="connsiteX2" y="connsiteY2"/>
                </a:cxn>
                <a:cxn ang="0">
                  <a:pos x="connsiteX3" y="connsiteY3"/>
                </a:cxn>
              </a:cxnLst>
              <a:rect l="l" t="t" r="r" b="b"/>
              <a:pathLst>
                <a:path w="873125" h="1360446">
                  <a:moveTo>
                    <a:pt x="0" y="1354739"/>
                  </a:moveTo>
                  <a:cubicBezTo>
                    <a:pt x="22294" y="787105"/>
                    <a:pt x="71727" y="8917"/>
                    <a:pt x="423863" y="1"/>
                  </a:cubicBezTo>
                  <a:cubicBezTo>
                    <a:pt x="788791" y="25404"/>
                    <a:pt x="833710" y="844178"/>
                    <a:pt x="873125" y="1360446"/>
                  </a:cubicBezTo>
                  <a:lnTo>
                    <a:pt x="0" y="1354739"/>
                  </a:lnTo>
                  <a:close/>
                </a:path>
              </a:pathLst>
            </a:custGeom>
            <a:solidFill>
              <a:schemeClr val="accent4">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 xmlns:a16="http://schemas.microsoft.com/office/drawing/2014/main" id="{A07713CB-ECB7-485A-A526-03707BEFCEDE}"/>
                </a:ext>
              </a:extLst>
            </p:cNvPr>
            <p:cNvCxnSpPr/>
            <p:nvPr/>
          </p:nvCxnSpPr>
          <p:spPr>
            <a:xfrm flipH="1">
              <a:off x="7519988" y="2271713"/>
              <a:ext cx="302418" cy="352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78C60A85-BCE6-45AB-97E5-AD142A9FF3CF}"/>
                </a:ext>
              </a:extLst>
            </p:cNvPr>
            <p:cNvSpPr txBox="1"/>
            <p:nvPr/>
          </p:nvSpPr>
          <p:spPr>
            <a:xfrm>
              <a:off x="7671198" y="2330707"/>
              <a:ext cx="514518" cy="369332"/>
            </a:xfrm>
            <a:prstGeom prst="rect">
              <a:avLst/>
            </a:prstGeom>
            <a:noFill/>
          </p:spPr>
          <p:txBody>
            <a:bodyPr wrap="square" rtlCol="0">
              <a:spAutoFit/>
            </a:bodyPr>
            <a:lstStyle/>
            <a:p>
              <a:r>
                <a:rPr lang="en-US" dirty="0"/>
                <a:t>R</a:t>
              </a:r>
            </a:p>
          </p:txBody>
        </p:sp>
      </p:grpSp>
    </p:spTree>
    <p:extLst>
      <p:ext uri="{BB962C8B-B14F-4D97-AF65-F5344CB8AC3E}">
        <p14:creationId xmlns:p14="http://schemas.microsoft.com/office/powerpoint/2010/main" val="3280798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2C220BE3-3B3E-4A39-8C69-9EAF6C39FE4A}"/>
              </a:ext>
            </a:extLst>
          </p:cNvPr>
          <p:cNvPicPr>
            <a:picLocks noChangeAspect="1"/>
          </p:cNvPicPr>
          <p:nvPr/>
        </p:nvPicPr>
        <p:blipFill>
          <a:blip r:embed="rId2"/>
          <a:stretch>
            <a:fillRect/>
          </a:stretch>
        </p:blipFill>
        <p:spPr>
          <a:xfrm>
            <a:off x="764921" y="1743960"/>
            <a:ext cx="4593824" cy="3031924"/>
          </a:xfrm>
          <a:prstGeom prst="rect">
            <a:avLst/>
          </a:prstGeom>
        </p:spPr>
      </p:pic>
      <p:sp>
        <p:nvSpPr>
          <p:cNvPr id="2" name="Title 1">
            <a:extLst>
              <a:ext uri="{FF2B5EF4-FFF2-40B4-BE49-F238E27FC236}">
                <a16:creationId xmlns="" xmlns:a16="http://schemas.microsoft.com/office/drawing/2014/main" id="{25CD9A71-81E1-4591-8C2C-14987FD19A38}"/>
              </a:ext>
            </a:extLst>
          </p:cNvPr>
          <p:cNvSpPr>
            <a:spLocks noGrp="1"/>
          </p:cNvSpPr>
          <p:nvPr>
            <p:ph type="title"/>
          </p:nvPr>
        </p:nvSpPr>
        <p:spPr/>
        <p:txBody>
          <a:bodyPr>
            <a:normAutofit fontScale="90000"/>
          </a:bodyPr>
          <a:lstStyle/>
          <a:p>
            <a:pPr algn="ctr"/>
            <a:r>
              <a:rPr lang="en-US" sz="3200" dirty="0" smtClean="0"/>
              <a:t>Field localization barely depends on tip radius</a:t>
            </a:r>
            <a:endParaRPr lang="en-US" sz="3200" dirty="0"/>
          </a:p>
        </p:txBody>
      </p:sp>
      <p:sp>
        <p:nvSpPr>
          <p:cNvPr id="8" name="TextBox 7">
            <a:extLst>
              <a:ext uri="{FF2B5EF4-FFF2-40B4-BE49-F238E27FC236}">
                <a16:creationId xmlns="" xmlns:a16="http://schemas.microsoft.com/office/drawing/2014/main" id="{BA23B511-1B55-4009-A87C-7FB63C12B03D}"/>
              </a:ext>
            </a:extLst>
          </p:cNvPr>
          <p:cNvSpPr txBox="1"/>
          <p:nvPr/>
        </p:nvSpPr>
        <p:spPr>
          <a:xfrm>
            <a:off x="5420412" y="1897632"/>
            <a:ext cx="3377767"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Surprisingly, the localization scale for the induced dipole is on the same scale </a:t>
            </a:r>
            <a:r>
              <a:rPr lang="en-US" dirty="0">
                <a:solidFill>
                  <a:srgbClr val="FF0000"/>
                </a:solidFill>
                <a:sym typeface="Symbol" panose="05050102010706020507" pitchFamily="18" charset="2"/>
              </a:rPr>
              <a:t>10 um </a:t>
            </a:r>
            <a:r>
              <a:rPr lang="en-US" dirty="0">
                <a:solidFill>
                  <a:srgbClr val="FF0000"/>
                </a:solidFill>
              </a:rPr>
              <a:t>disregarding the tip radius</a:t>
            </a:r>
          </a:p>
        </p:txBody>
      </p:sp>
      <p:cxnSp>
        <p:nvCxnSpPr>
          <p:cNvPr id="9" name="Straight Connector 8">
            <a:extLst>
              <a:ext uri="{FF2B5EF4-FFF2-40B4-BE49-F238E27FC236}">
                <a16:creationId xmlns="" xmlns:a16="http://schemas.microsoft.com/office/drawing/2014/main" id="{5E63F53D-B6A5-4CBA-8C22-E94EC5A84FFC}"/>
              </a:ext>
            </a:extLst>
          </p:cNvPr>
          <p:cNvCxnSpPr>
            <a:cxnSpLocks/>
          </p:cNvCxnSpPr>
          <p:nvPr/>
        </p:nvCxnSpPr>
        <p:spPr>
          <a:xfrm>
            <a:off x="3294547" y="1932495"/>
            <a:ext cx="0" cy="24678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 xmlns:a16="http://schemas.microsoft.com/office/drawing/2014/main" id="{5181F758-1A3B-4E91-AF37-DA9DD12CD946}"/>
              </a:ext>
            </a:extLst>
          </p:cNvPr>
          <p:cNvPicPr>
            <a:picLocks noChangeAspect="1"/>
          </p:cNvPicPr>
          <p:nvPr/>
        </p:nvPicPr>
        <p:blipFill>
          <a:blip r:embed="rId3"/>
          <a:stretch>
            <a:fillRect/>
          </a:stretch>
        </p:blipFill>
        <p:spPr>
          <a:xfrm>
            <a:off x="4015379" y="2140702"/>
            <a:ext cx="975721" cy="714187"/>
          </a:xfrm>
          <a:prstGeom prst="rect">
            <a:avLst/>
          </a:prstGeom>
        </p:spPr>
      </p:pic>
    </p:spTree>
    <p:extLst>
      <p:ext uri="{BB962C8B-B14F-4D97-AF65-F5344CB8AC3E}">
        <p14:creationId xmlns:p14="http://schemas.microsoft.com/office/powerpoint/2010/main" val="426028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99F26A-EB7D-4A46-AAC9-0E92853EF8C8}"/>
              </a:ext>
            </a:extLst>
          </p:cNvPr>
          <p:cNvSpPr>
            <a:spLocks noGrp="1"/>
          </p:cNvSpPr>
          <p:nvPr>
            <p:ph type="title"/>
          </p:nvPr>
        </p:nvSpPr>
        <p:spPr>
          <a:xfrm>
            <a:off x="939757" y="321467"/>
            <a:ext cx="3962400" cy="583660"/>
          </a:xfrm>
        </p:spPr>
        <p:txBody>
          <a:bodyPr>
            <a:noAutofit/>
          </a:bodyPr>
          <a:lstStyle/>
          <a:p>
            <a:pPr algn="ctr"/>
            <a:r>
              <a:rPr lang="en-US" sz="3200" dirty="0"/>
              <a:t>High-harmonic Demodulation</a:t>
            </a:r>
          </a:p>
        </p:txBody>
      </p:sp>
      <p:pic>
        <p:nvPicPr>
          <p:cNvPr id="3" name="Picture 2">
            <a:extLst>
              <a:ext uri="{FF2B5EF4-FFF2-40B4-BE49-F238E27FC236}">
                <a16:creationId xmlns="" xmlns:a16="http://schemas.microsoft.com/office/drawing/2014/main" id="{0289445D-80F7-4795-A1CE-E187A6579500}"/>
              </a:ext>
            </a:extLst>
          </p:cNvPr>
          <p:cNvPicPr>
            <a:picLocks noChangeAspect="1"/>
          </p:cNvPicPr>
          <p:nvPr/>
        </p:nvPicPr>
        <p:blipFill>
          <a:blip r:embed="rId2"/>
          <a:stretch>
            <a:fillRect/>
          </a:stretch>
        </p:blipFill>
        <p:spPr>
          <a:xfrm>
            <a:off x="5436371" y="473636"/>
            <a:ext cx="3293888" cy="1929277"/>
          </a:xfrm>
          <a:prstGeom prst="rect">
            <a:avLst/>
          </a:prstGeom>
        </p:spPr>
      </p:pic>
      <p:pic>
        <p:nvPicPr>
          <p:cNvPr id="4" name="Picture 3">
            <a:extLst>
              <a:ext uri="{FF2B5EF4-FFF2-40B4-BE49-F238E27FC236}">
                <a16:creationId xmlns="" xmlns:a16="http://schemas.microsoft.com/office/drawing/2014/main" id="{DBBB8427-A52F-4CAE-AEE3-2FCC80E04DD1}"/>
              </a:ext>
            </a:extLst>
          </p:cNvPr>
          <p:cNvPicPr>
            <a:picLocks noChangeAspect="1"/>
          </p:cNvPicPr>
          <p:nvPr/>
        </p:nvPicPr>
        <p:blipFill>
          <a:blip r:embed="rId3"/>
          <a:stretch>
            <a:fillRect/>
          </a:stretch>
        </p:blipFill>
        <p:spPr>
          <a:xfrm>
            <a:off x="5568839" y="2542574"/>
            <a:ext cx="3293889" cy="2032800"/>
          </a:xfrm>
          <a:prstGeom prst="rect">
            <a:avLst/>
          </a:prstGeom>
        </p:spPr>
      </p:pic>
      <p:pic>
        <p:nvPicPr>
          <p:cNvPr id="5" name="Picture 4">
            <a:extLst>
              <a:ext uri="{FF2B5EF4-FFF2-40B4-BE49-F238E27FC236}">
                <a16:creationId xmlns="" xmlns:a16="http://schemas.microsoft.com/office/drawing/2014/main" id="{BCBC700E-98E6-4D3B-B764-A140B4E50C65}"/>
              </a:ext>
            </a:extLst>
          </p:cNvPr>
          <p:cNvPicPr>
            <a:picLocks noChangeAspect="1"/>
          </p:cNvPicPr>
          <p:nvPr/>
        </p:nvPicPr>
        <p:blipFill>
          <a:blip r:embed="rId4"/>
          <a:stretch>
            <a:fillRect/>
          </a:stretch>
        </p:blipFill>
        <p:spPr>
          <a:xfrm>
            <a:off x="5568839" y="4650672"/>
            <a:ext cx="3293889" cy="2042211"/>
          </a:xfrm>
          <a:prstGeom prst="rect">
            <a:avLst/>
          </a:prstGeom>
        </p:spPr>
      </p:pic>
      <p:sp>
        <p:nvSpPr>
          <p:cNvPr id="7" name="TextBox 6">
            <a:extLst>
              <a:ext uri="{FF2B5EF4-FFF2-40B4-BE49-F238E27FC236}">
                <a16:creationId xmlns="" xmlns:a16="http://schemas.microsoft.com/office/drawing/2014/main" id="{0E4BC17D-13F7-4A69-9C36-2E3C528AA8C1}"/>
              </a:ext>
            </a:extLst>
          </p:cNvPr>
          <p:cNvSpPr txBox="1"/>
          <p:nvPr/>
        </p:nvSpPr>
        <p:spPr>
          <a:xfrm rot="16200000">
            <a:off x="4492989" y="1104906"/>
            <a:ext cx="1352550" cy="369332"/>
          </a:xfrm>
          <a:prstGeom prst="rect">
            <a:avLst/>
          </a:prstGeom>
          <a:noFill/>
        </p:spPr>
        <p:txBody>
          <a:bodyPr wrap="square" rtlCol="0">
            <a:spAutoFit/>
          </a:bodyPr>
          <a:lstStyle/>
          <a:p>
            <a:pPr algn="ctr"/>
            <a:r>
              <a:rPr lang="en-US" dirty="0"/>
              <a:t>s</a:t>
            </a:r>
            <a:r>
              <a:rPr lang="en-US" baseline="-25000" dirty="0"/>
              <a:t>0</a:t>
            </a:r>
            <a:endParaRPr lang="en-US" dirty="0"/>
          </a:p>
        </p:txBody>
      </p:sp>
      <p:sp>
        <p:nvSpPr>
          <p:cNvPr id="8" name="TextBox 7">
            <a:extLst>
              <a:ext uri="{FF2B5EF4-FFF2-40B4-BE49-F238E27FC236}">
                <a16:creationId xmlns="" xmlns:a16="http://schemas.microsoft.com/office/drawing/2014/main" id="{F8E0AFDD-A915-4138-8EC9-66F4E62F624F}"/>
              </a:ext>
            </a:extLst>
          </p:cNvPr>
          <p:cNvSpPr txBox="1"/>
          <p:nvPr/>
        </p:nvSpPr>
        <p:spPr>
          <a:xfrm rot="16200000">
            <a:off x="4492989" y="3209931"/>
            <a:ext cx="1352550" cy="369332"/>
          </a:xfrm>
          <a:prstGeom prst="rect">
            <a:avLst/>
          </a:prstGeom>
          <a:noFill/>
        </p:spPr>
        <p:txBody>
          <a:bodyPr wrap="square" rtlCol="0">
            <a:spAutoFit/>
          </a:bodyPr>
          <a:lstStyle/>
          <a:p>
            <a:pPr algn="ctr"/>
            <a:r>
              <a:rPr lang="en-US" dirty="0"/>
              <a:t>s</a:t>
            </a:r>
            <a:r>
              <a:rPr lang="en-US" baseline="-25000" dirty="0"/>
              <a:t>1</a:t>
            </a:r>
            <a:endParaRPr lang="en-US" dirty="0"/>
          </a:p>
        </p:txBody>
      </p:sp>
      <p:sp>
        <p:nvSpPr>
          <p:cNvPr id="9" name="TextBox 8">
            <a:extLst>
              <a:ext uri="{FF2B5EF4-FFF2-40B4-BE49-F238E27FC236}">
                <a16:creationId xmlns="" xmlns:a16="http://schemas.microsoft.com/office/drawing/2014/main" id="{2EBA0F9C-B9A9-41B6-BBA2-DEC1905EC358}"/>
              </a:ext>
            </a:extLst>
          </p:cNvPr>
          <p:cNvSpPr txBox="1"/>
          <p:nvPr/>
        </p:nvSpPr>
        <p:spPr>
          <a:xfrm rot="16200000">
            <a:off x="4492989" y="5314956"/>
            <a:ext cx="1352550" cy="369332"/>
          </a:xfrm>
          <a:prstGeom prst="rect">
            <a:avLst/>
          </a:prstGeom>
          <a:noFill/>
        </p:spPr>
        <p:txBody>
          <a:bodyPr wrap="square" rtlCol="0">
            <a:spAutoFit/>
          </a:bodyPr>
          <a:lstStyle/>
          <a:p>
            <a:pPr algn="ctr"/>
            <a:r>
              <a:rPr lang="en-US" dirty="0"/>
              <a:t>s</a:t>
            </a:r>
            <a:r>
              <a:rPr lang="en-US" baseline="-25000" dirty="0"/>
              <a:t>2</a:t>
            </a:r>
            <a:endParaRPr lang="en-US" dirty="0"/>
          </a:p>
        </p:txBody>
      </p:sp>
      <p:sp>
        <p:nvSpPr>
          <p:cNvPr id="11" name="TextBox 10">
            <a:extLst>
              <a:ext uri="{FF2B5EF4-FFF2-40B4-BE49-F238E27FC236}">
                <a16:creationId xmlns="" xmlns:a16="http://schemas.microsoft.com/office/drawing/2014/main" id="{41A17AE6-62C4-401C-9AB4-CDE14AD979BC}"/>
              </a:ext>
            </a:extLst>
          </p:cNvPr>
          <p:cNvSpPr txBox="1"/>
          <p:nvPr/>
        </p:nvSpPr>
        <p:spPr>
          <a:xfrm>
            <a:off x="542925" y="1333508"/>
            <a:ext cx="3962400" cy="4005968"/>
          </a:xfrm>
          <a:prstGeom prst="rect">
            <a:avLst/>
          </a:prstGeom>
          <a:noFill/>
        </p:spPr>
        <p:txBody>
          <a:bodyPr wrap="square" rtlCol="0">
            <a:spAutoFit/>
          </a:bodyPr>
          <a:lstStyle/>
          <a:p>
            <a:pPr marL="285750" indent="-285750">
              <a:buFont typeface="Arial" panose="020B0604020202020204" pitchFamily="34" charset="0"/>
              <a:buChar char="•"/>
            </a:pPr>
            <a:r>
              <a:rPr lang="en-US" dirty="0"/>
              <a:t>normally in s-SNOM the tip is jittered at frequency </a:t>
            </a:r>
            <a:r>
              <a:rPr lang="en-US" dirty="0">
                <a:sym typeface="Symbol" panose="05050102010706020507" pitchFamily="18" charset="2"/>
              </a:rPr>
              <a:t></a:t>
            </a:r>
            <a:r>
              <a:rPr lang="en-US" dirty="0"/>
              <a:t> </a:t>
            </a:r>
            <a:r>
              <a:rPr lang="en-US" dirty="0" err="1"/>
              <a:t>nd</a:t>
            </a:r>
            <a:r>
              <a:rPr lang="en-US" dirty="0"/>
              <a:t> small amplitude A&lt;&lt;</a:t>
            </a:r>
            <a:r>
              <a:rPr lang="en-US" dirty="0">
                <a:sym typeface="Symbol" panose="05050102010706020507" pitchFamily="18" charset="2"/>
              </a:rPr>
              <a:t> </a:t>
            </a:r>
            <a:r>
              <a:rPr lang="en-US" dirty="0"/>
              <a:t>and the signal is demodulated at harmonics n</a:t>
            </a:r>
            <a:r>
              <a:rPr lang="en-US" dirty="0">
                <a:sym typeface="Symbol" panose="05050102010706020507" pitchFamily="18" charset="2"/>
              </a:rPr>
              <a:t></a:t>
            </a:r>
            <a:endParaRPr lang="en-US" dirty="0"/>
          </a:p>
          <a:p>
            <a:pPr marL="285750" indent="-285750">
              <a:buFont typeface="Arial" panose="020B0604020202020204" pitchFamily="34" charset="0"/>
              <a:buChar char="•"/>
            </a:pPr>
            <a:r>
              <a:rPr lang="en-US" dirty="0"/>
              <a:t>The demodulated signal can be calculated as</a:t>
            </a:r>
          </a:p>
          <a:p>
            <a:pPr algn="ctr"/>
            <a:endParaRPr lang="en-US" dirty="0"/>
          </a:p>
          <a:p>
            <a:pPr marL="285750" indent="-285750">
              <a:buFont typeface="Arial" panose="020B0604020202020204" pitchFamily="34" charset="0"/>
              <a:buChar char="•"/>
            </a:pPr>
            <a:r>
              <a:rPr lang="en-US" dirty="0"/>
              <a:t>low harmonics contain BG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high harmonics “filter our” the BG and localize signal to the nm scale, but at the expense of signal strength (</a:t>
            </a:r>
            <a:r>
              <a:rPr lang="en-US" dirty="0">
                <a:sym typeface="Symbol" panose="05050102010706020507" pitchFamily="18" charset="2"/>
              </a:rPr>
              <a:t></a:t>
            </a:r>
            <a:r>
              <a:rPr lang="en-US" dirty="0"/>
              <a:t>2 orders of magnitude)</a:t>
            </a:r>
          </a:p>
          <a:p>
            <a:pPr marL="285750" indent="-285750">
              <a:buFont typeface="Arial" panose="020B0604020202020204" pitchFamily="34" charset="0"/>
              <a:buChar char="•"/>
            </a:pPr>
            <a:endParaRPr lang="en-US" dirty="0"/>
          </a:p>
        </p:txBody>
      </p:sp>
      <p:sp>
        <p:nvSpPr>
          <p:cNvPr id="15" name="Freeform: Shape 14">
            <a:extLst>
              <a:ext uri="{FF2B5EF4-FFF2-40B4-BE49-F238E27FC236}">
                <a16:creationId xmlns="" xmlns:a16="http://schemas.microsoft.com/office/drawing/2014/main" id="{D9E81C61-15B4-460A-ACDD-59EAD6E9FE50}"/>
              </a:ext>
            </a:extLst>
          </p:cNvPr>
          <p:cNvSpPr/>
          <p:nvPr/>
        </p:nvSpPr>
        <p:spPr>
          <a:xfrm>
            <a:off x="3590925" y="1438275"/>
            <a:ext cx="1790700" cy="2032797"/>
          </a:xfrm>
          <a:custGeom>
            <a:avLst/>
            <a:gdLst>
              <a:gd name="connsiteX0" fmla="*/ 0 w 1790700"/>
              <a:gd name="connsiteY0" fmla="*/ 1857375 h 1884315"/>
              <a:gd name="connsiteX1" fmla="*/ 866775 w 1790700"/>
              <a:gd name="connsiteY1" fmla="*/ 1666875 h 1884315"/>
              <a:gd name="connsiteX2" fmla="*/ 1409700 w 1790700"/>
              <a:gd name="connsiteY2" fmla="*/ 257175 h 1884315"/>
              <a:gd name="connsiteX3" fmla="*/ 1790700 w 1790700"/>
              <a:gd name="connsiteY3" fmla="*/ 0 h 1884315"/>
            </a:gdLst>
            <a:ahLst/>
            <a:cxnLst>
              <a:cxn ang="0">
                <a:pos x="connsiteX0" y="connsiteY0"/>
              </a:cxn>
              <a:cxn ang="0">
                <a:pos x="connsiteX1" y="connsiteY1"/>
              </a:cxn>
              <a:cxn ang="0">
                <a:pos x="connsiteX2" y="connsiteY2"/>
              </a:cxn>
              <a:cxn ang="0">
                <a:pos x="connsiteX3" y="connsiteY3"/>
              </a:cxn>
            </a:cxnLst>
            <a:rect l="l" t="t" r="r" b="b"/>
            <a:pathLst>
              <a:path w="1790700" h="1884315">
                <a:moveTo>
                  <a:pt x="0" y="1857375"/>
                </a:moveTo>
                <a:cubicBezTo>
                  <a:pt x="315912" y="1895475"/>
                  <a:pt x="631825" y="1933575"/>
                  <a:pt x="866775" y="1666875"/>
                </a:cubicBezTo>
                <a:cubicBezTo>
                  <a:pt x="1101725" y="1400175"/>
                  <a:pt x="1255713" y="534987"/>
                  <a:pt x="1409700" y="257175"/>
                </a:cubicBezTo>
                <a:cubicBezTo>
                  <a:pt x="1563687" y="-20637"/>
                  <a:pt x="1708150" y="44450"/>
                  <a:pt x="1790700"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F51883D4-DC9D-4D87-BF34-04DE1C16A4A8}"/>
              </a:ext>
            </a:extLst>
          </p:cNvPr>
          <p:cNvSpPr/>
          <p:nvPr/>
        </p:nvSpPr>
        <p:spPr>
          <a:xfrm>
            <a:off x="4340122" y="4223546"/>
            <a:ext cx="902745" cy="1521926"/>
          </a:xfrm>
          <a:custGeom>
            <a:avLst/>
            <a:gdLst>
              <a:gd name="connsiteX0" fmla="*/ 0 w 1600200"/>
              <a:gd name="connsiteY0" fmla="*/ 0 h 1362075"/>
              <a:gd name="connsiteX1" fmla="*/ 638175 w 1600200"/>
              <a:gd name="connsiteY1" fmla="*/ 257175 h 1362075"/>
              <a:gd name="connsiteX2" fmla="*/ 1209675 w 1600200"/>
              <a:gd name="connsiteY2" fmla="*/ 1190625 h 1362075"/>
              <a:gd name="connsiteX3" fmla="*/ 1600200 w 1600200"/>
              <a:gd name="connsiteY3" fmla="*/ 1362075 h 1362075"/>
            </a:gdLst>
            <a:ahLst/>
            <a:cxnLst>
              <a:cxn ang="0">
                <a:pos x="connsiteX0" y="connsiteY0"/>
              </a:cxn>
              <a:cxn ang="0">
                <a:pos x="connsiteX1" y="connsiteY1"/>
              </a:cxn>
              <a:cxn ang="0">
                <a:pos x="connsiteX2" y="connsiteY2"/>
              </a:cxn>
              <a:cxn ang="0">
                <a:pos x="connsiteX3" y="connsiteY3"/>
              </a:cxn>
            </a:cxnLst>
            <a:rect l="l" t="t" r="r" b="b"/>
            <a:pathLst>
              <a:path w="1600200" h="1362075">
                <a:moveTo>
                  <a:pt x="0" y="0"/>
                </a:moveTo>
                <a:cubicBezTo>
                  <a:pt x="218281" y="29369"/>
                  <a:pt x="436563" y="58738"/>
                  <a:pt x="638175" y="257175"/>
                </a:cubicBezTo>
                <a:cubicBezTo>
                  <a:pt x="839787" y="455612"/>
                  <a:pt x="1049338" y="1006475"/>
                  <a:pt x="1209675" y="1190625"/>
                </a:cubicBezTo>
                <a:cubicBezTo>
                  <a:pt x="1370013" y="1374775"/>
                  <a:pt x="1487488" y="1333500"/>
                  <a:pt x="1600200" y="1362075"/>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 xmlns:a16="http://schemas.microsoft.com/office/drawing/2014/main" id="{C8209D8D-C29D-48E4-94AF-53EB84BB6B2D}"/>
              </a:ext>
            </a:extLst>
          </p:cNvPr>
          <p:cNvCxnSpPr/>
          <p:nvPr/>
        </p:nvCxnSpPr>
        <p:spPr>
          <a:xfrm>
            <a:off x="704850" y="5183505"/>
            <a:ext cx="3431143"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CBE54576-38FF-45A0-93D9-732477514383}"/>
              </a:ext>
            </a:extLst>
          </p:cNvPr>
          <p:cNvSpPr txBox="1"/>
          <p:nvPr/>
        </p:nvSpPr>
        <p:spPr>
          <a:xfrm>
            <a:off x="542925" y="5398106"/>
            <a:ext cx="4124325" cy="923330"/>
          </a:xfrm>
          <a:prstGeom prst="rect">
            <a:avLst/>
          </a:prstGeom>
          <a:noFill/>
        </p:spPr>
        <p:txBody>
          <a:bodyPr wrap="square" rtlCol="0">
            <a:spAutoFit/>
          </a:bodyPr>
          <a:lstStyle/>
          <a:p>
            <a:r>
              <a:rPr lang="en-US" dirty="0">
                <a:solidFill>
                  <a:srgbClr val="FF0000"/>
                </a:solidFill>
              </a:rPr>
              <a:t>s-SNOM owes nanoscale spatial resolution primarily to the demodulation technique, and not simply small tip radius.</a:t>
            </a:r>
          </a:p>
        </p:txBody>
      </p:sp>
      <p:cxnSp>
        <p:nvCxnSpPr>
          <p:cNvPr id="22" name="Straight Connector 21">
            <a:extLst>
              <a:ext uri="{FF2B5EF4-FFF2-40B4-BE49-F238E27FC236}">
                <a16:creationId xmlns="" xmlns:a16="http://schemas.microsoft.com/office/drawing/2014/main" id="{16561627-81DC-43B8-AF89-2AB1631D01D6}"/>
              </a:ext>
            </a:extLst>
          </p:cNvPr>
          <p:cNvCxnSpPr>
            <a:cxnSpLocks/>
          </p:cNvCxnSpPr>
          <p:nvPr/>
        </p:nvCxnSpPr>
        <p:spPr>
          <a:xfrm>
            <a:off x="8356221" y="4823346"/>
            <a:ext cx="0" cy="1668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 xmlns:a16="http://schemas.microsoft.com/office/drawing/2014/main" id="{5C396749-5EEB-4031-A736-1BA69A5839F1}"/>
              </a:ext>
            </a:extLst>
          </p:cNvPr>
          <p:cNvCxnSpPr>
            <a:cxnSpLocks/>
          </p:cNvCxnSpPr>
          <p:nvPr/>
        </p:nvCxnSpPr>
        <p:spPr>
          <a:xfrm>
            <a:off x="6144457" y="4949143"/>
            <a:ext cx="2113718"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2268B46B-0251-4777-ABE7-32CF62835B34}"/>
              </a:ext>
            </a:extLst>
          </p:cNvPr>
          <p:cNvSpPr txBox="1"/>
          <p:nvPr/>
        </p:nvSpPr>
        <p:spPr>
          <a:xfrm>
            <a:off x="6690886" y="5026339"/>
            <a:ext cx="1020860" cy="338554"/>
          </a:xfrm>
          <a:prstGeom prst="rect">
            <a:avLst/>
          </a:prstGeom>
          <a:noFill/>
        </p:spPr>
        <p:txBody>
          <a:bodyPr wrap="square" rtlCol="0">
            <a:spAutoFit/>
          </a:bodyPr>
          <a:lstStyle/>
          <a:p>
            <a:r>
              <a:rPr lang="en-US" sz="1600" dirty="0">
                <a:solidFill>
                  <a:srgbClr val="FF0000"/>
                </a:solidFill>
                <a:sym typeface="Symbol" panose="05050102010706020507" pitchFamily="18" charset="2"/>
              </a:rPr>
              <a:t> 50 nm</a:t>
            </a:r>
            <a:endParaRPr lang="en-US" sz="1600" dirty="0">
              <a:solidFill>
                <a:srgbClr val="FF0000"/>
              </a:solidFill>
            </a:endParaRPr>
          </a:p>
        </p:txBody>
      </p:sp>
      <p:sp>
        <p:nvSpPr>
          <p:cNvPr id="28" name="TextBox 27">
            <a:extLst>
              <a:ext uri="{FF2B5EF4-FFF2-40B4-BE49-F238E27FC236}">
                <a16:creationId xmlns="" xmlns:a16="http://schemas.microsoft.com/office/drawing/2014/main" id="{E9E09340-C44E-4E36-9F1C-8A34A27D8960}"/>
              </a:ext>
            </a:extLst>
          </p:cNvPr>
          <p:cNvSpPr txBox="1"/>
          <p:nvPr/>
        </p:nvSpPr>
        <p:spPr>
          <a:xfrm>
            <a:off x="5439217" y="70695"/>
            <a:ext cx="3293888" cy="338554"/>
          </a:xfrm>
          <a:prstGeom prst="rect">
            <a:avLst/>
          </a:prstGeom>
          <a:noFill/>
        </p:spPr>
        <p:txBody>
          <a:bodyPr wrap="square" rtlCol="0">
            <a:spAutoFit/>
          </a:bodyPr>
          <a:lstStyle/>
          <a:p>
            <a:pPr algn="ctr"/>
            <a:r>
              <a:rPr lang="en-US" sz="1600" dirty="0"/>
              <a:t>Simulation with A=50 nm</a:t>
            </a:r>
          </a:p>
        </p:txBody>
      </p:sp>
      <p:pic>
        <p:nvPicPr>
          <p:cNvPr id="6" name="Picture 5">
            <a:extLst>
              <a:ext uri="{FF2B5EF4-FFF2-40B4-BE49-F238E27FC236}">
                <a16:creationId xmlns="" xmlns:a16="http://schemas.microsoft.com/office/drawing/2014/main" id="{8C1D67ED-CA26-4671-B680-A01A973358CB}"/>
              </a:ext>
            </a:extLst>
          </p:cNvPr>
          <p:cNvPicPr>
            <a:picLocks noChangeAspect="1"/>
          </p:cNvPicPr>
          <p:nvPr/>
        </p:nvPicPr>
        <p:blipFill>
          <a:blip r:embed="rId5"/>
          <a:stretch>
            <a:fillRect/>
          </a:stretch>
        </p:blipFill>
        <p:spPr>
          <a:xfrm>
            <a:off x="1139308" y="2955527"/>
            <a:ext cx="2658086" cy="445047"/>
          </a:xfrm>
          <a:prstGeom prst="rect">
            <a:avLst/>
          </a:prstGeom>
        </p:spPr>
      </p:pic>
    </p:spTree>
    <p:extLst>
      <p:ext uri="{BB962C8B-B14F-4D97-AF65-F5344CB8AC3E}">
        <p14:creationId xmlns:p14="http://schemas.microsoft.com/office/powerpoint/2010/main" val="1923524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D3B840-DE91-421F-A2D3-04F5A7615E90}"/>
              </a:ext>
            </a:extLst>
          </p:cNvPr>
          <p:cNvSpPr>
            <a:spLocks noGrp="1"/>
          </p:cNvSpPr>
          <p:nvPr>
            <p:ph type="title"/>
          </p:nvPr>
        </p:nvSpPr>
        <p:spPr>
          <a:xfrm>
            <a:off x="628650" y="389207"/>
            <a:ext cx="7886700" cy="583660"/>
          </a:xfrm>
        </p:spPr>
        <p:txBody>
          <a:bodyPr>
            <a:noAutofit/>
          </a:bodyPr>
          <a:lstStyle/>
          <a:p>
            <a:pPr algn="ctr"/>
            <a:r>
              <a:rPr lang="en-US" sz="3200" dirty="0"/>
              <a:t>Signal localization after high-harmonic demodulation for large tips</a:t>
            </a:r>
          </a:p>
        </p:txBody>
      </p:sp>
      <p:grpSp>
        <p:nvGrpSpPr>
          <p:cNvPr id="5" name="Group 4">
            <a:extLst>
              <a:ext uri="{FF2B5EF4-FFF2-40B4-BE49-F238E27FC236}">
                <a16:creationId xmlns="" xmlns:a16="http://schemas.microsoft.com/office/drawing/2014/main" id="{F607108F-4E51-4877-AFBF-756EE007577B}"/>
              </a:ext>
            </a:extLst>
          </p:cNvPr>
          <p:cNvGrpSpPr/>
          <p:nvPr/>
        </p:nvGrpSpPr>
        <p:grpSpPr>
          <a:xfrm>
            <a:off x="2018793" y="1322388"/>
            <a:ext cx="4446013" cy="2805424"/>
            <a:chOff x="443993" y="1195388"/>
            <a:chExt cx="4446013" cy="2805424"/>
          </a:xfrm>
        </p:grpSpPr>
        <p:pic>
          <p:nvPicPr>
            <p:cNvPr id="3" name="Picture 2">
              <a:extLst>
                <a:ext uri="{FF2B5EF4-FFF2-40B4-BE49-F238E27FC236}">
                  <a16:creationId xmlns="" xmlns:a16="http://schemas.microsoft.com/office/drawing/2014/main" id="{B90A6881-9E26-433B-924F-8C37D873F7FA}"/>
                </a:ext>
              </a:extLst>
            </p:cNvPr>
            <p:cNvPicPr>
              <a:picLocks noChangeAspect="1"/>
            </p:cNvPicPr>
            <p:nvPr/>
          </p:nvPicPr>
          <p:blipFill>
            <a:blip r:embed="rId2"/>
            <a:stretch>
              <a:fillRect/>
            </a:stretch>
          </p:blipFill>
          <p:spPr>
            <a:xfrm>
              <a:off x="443993" y="1256987"/>
              <a:ext cx="4446013" cy="2743825"/>
            </a:xfrm>
            <a:prstGeom prst="rect">
              <a:avLst/>
            </a:prstGeom>
          </p:spPr>
        </p:pic>
        <p:sp>
          <p:nvSpPr>
            <p:cNvPr id="4" name="TextBox 3">
              <a:extLst>
                <a:ext uri="{FF2B5EF4-FFF2-40B4-BE49-F238E27FC236}">
                  <a16:creationId xmlns="" xmlns:a16="http://schemas.microsoft.com/office/drawing/2014/main" id="{63CE45A9-78A5-480E-8DC1-006A8E721B72}"/>
                </a:ext>
              </a:extLst>
            </p:cNvPr>
            <p:cNvSpPr txBox="1"/>
            <p:nvPr/>
          </p:nvSpPr>
          <p:spPr>
            <a:xfrm>
              <a:off x="848248" y="1195388"/>
              <a:ext cx="200025" cy="276226"/>
            </a:xfrm>
            <a:prstGeom prst="rect">
              <a:avLst/>
            </a:prstGeom>
            <a:solidFill>
              <a:schemeClr val="bg1"/>
            </a:solidFill>
          </p:spPr>
          <p:txBody>
            <a:bodyPr wrap="none" lIns="0" tIns="0" rIns="0" bIns="0" rtlCol="0">
              <a:noAutofit/>
            </a:bodyPr>
            <a:lstStyle/>
            <a:p>
              <a:r>
                <a:rPr lang="en-US" dirty="0"/>
                <a:t>s</a:t>
              </a:r>
              <a:r>
                <a:rPr lang="en-US" baseline="-25000" dirty="0"/>
                <a:t>2</a:t>
              </a:r>
              <a:endParaRPr lang="en-US" dirty="0"/>
            </a:p>
          </p:txBody>
        </p:sp>
      </p:grpSp>
      <p:sp>
        <p:nvSpPr>
          <p:cNvPr id="6" name="TextBox 5">
            <a:extLst>
              <a:ext uri="{FF2B5EF4-FFF2-40B4-BE49-F238E27FC236}">
                <a16:creationId xmlns="" xmlns:a16="http://schemas.microsoft.com/office/drawing/2014/main" id="{273AFE5D-7DD0-4E3A-9D30-FDAC079C3752}"/>
              </a:ext>
            </a:extLst>
          </p:cNvPr>
          <p:cNvSpPr txBox="1"/>
          <p:nvPr/>
        </p:nvSpPr>
        <p:spPr>
          <a:xfrm>
            <a:off x="3975100" y="2373867"/>
            <a:ext cx="1993900" cy="369332"/>
          </a:xfrm>
          <a:prstGeom prst="rect">
            <a:avLst/>
          </a:prstGeom>
          <a:noFill/>
        </p:spPr>
        <p:txBody>
          <a:bodyPr wrap="square" rtlCol="0">
            <a:spAutoFit/>
          </a:bodyPr>
          <a:lstStyle/>
          <a:p>
            <a:r>
              <a:rPr lang="en-US" dirty="0"/>
              <a:t>R=500 nm</a:t>
            </a:r>
          </a:p>
        </p:txBody>
      </p:sp>
      <p:sp>
        <p:nvSpPr>
          <p:cNvPr id="7" name="TextBox 6">
            <a:extLst>
              <a:ext uri="{FF2B5EF4-FFF2-40B4-BE49-F238E27FC236}">
                <a16:creationId xmlns="" xmlns:a16="http://schemas.microsoft.com/office/drawing/2014/main" id="{59BC6FCD-6CB6-49D8-9D3C-F91F8341A5DD}"/>
              </a:ext>
            </a:extLst>
          </p:cNvPr>
          <p:cNvSpPr txBox="1"/>
          <p:nvPr/>
        </p:nvSpPr>
        <p:spPr>
          <a:xfrm>
            <a:off x="2806699" y="3160236"/>
            <a:ext cx="1435100" cy="369332"/>
          </a:xfrm>
          <a:prstGeom prst="rect">
            <a:avLst/>
          </a:prstGeom>
          <a:noFill/>
        </p:spPr>
        <p:txBody>
          <a:bodyPr wrap="square" rtlCol="0">
            <a:spAutoFit/>
          </a:bodyPr>
          <a:lstStyle/>
          <a:p>
            <a:r>
              <a:rPr lang="en-US" dirty="0"/>
              <a:t>R=50 nm</a:t>
            </a:r>
          </a:p>
        </p:txBody>
      </p:sp>
      <p:sp>
        <p:nvSpPr>
          <p:cNvPr id="8" name="TextBox 7">
            <a:extLst>
              <a:ext uri="{FF2B5EF4-FFF2-40B4-BE49-F238E27FC236}">
                <a16:creationId xmlns="" xmlns:a16="http://schemas.microsoft.com/office/drawing/2014/main" id="{15CA0260-D07E-493C-B276-F7F4E6AA73EE}"/>
              </a:ext>
            </a:extLst>
          </p:cNvPr>
          <p:cNvSpPr txBox="1"/>
          <p:nvPr/>
        </p:nvSpPr>
        <p:spPr>
          <a:xfrm>
            <a:off x="2172206" y="4697414"/>
            <a:ext cx="381000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Larger tips provide stronger signal,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yet still offer spatial resolution on the 100 nm scale (for small tapping amplitudes (A&lt;&lt;R)</a:t>
            </a:r>
          </a:p>
        </p:txBody>
      </p:sp>
    </p:spTree>
    <p:extLst>
      <p:ext uri="{BB962C8B-B14F-4D97-AF65-F5344CB8AC3E}">
        <p14:creationId xmlns:p14="http://schemas.microsoft.com/office/powerpoint/2010/main" val="2771482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 xmlns:a16="http://schemas.microsoft.com/office/drawing/2014/main" id="{6072B967-F8D2-4E0F-8F7F-A3AFBF432FBC}"/>
              </a:ext>
            </a:extLst>
          </p:cNvPr>
          <p:cNvSpPr/>
          <p:nvPr/>
        </p:nvSpPr>
        <p:spPr>
          <a:xfrm>
            <a:off x="1178561" y="738397"/>
            <a:ext cx="1238250" cy="769787"/>
          </a:xfrm>
          <a:prstGeom prst="roundRect">
            <a:avLst>
              <a:gd name="adj" fmla="val 30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 xmlns:a16="http://schemas.microsoft.com/office/drawing/2014/main" id="{7B6A3088-4298-4916-9FD0-6A4A46B01809}"/>
              </a:ext>
            </a:extLst>
          </p:cNvPr>
          <p:cNvGrpSpPr/>
          <p:nvPr/>
        </p:nvGrpSpPr>
        <p:grpSpPr>
          <a:xfrm>
            <a:off x="1334135" y="1210691"/>
            <a:ext cx="960987" cy="567578"/>
            <a:chOff x="7315744" y="2151461"/>
            <a:chExt cx="960987" cy="567578"/>
          </a:xfrm>
        </p:grpSpPr>
        <p:sp>
          <p:nvSpPr>
            <p:cNvPr id="31" name="Isosceles Triangle 4">
              <a:extLst>
                <a:ext uri="{FF2B5EF4-FFF2-40B4-BE49-F238E27FC236}">
                  <a16:creationId xmlns="" xmlns:a16="http://schemas.microsoft.com/office/drawing/2014/main" id="{FAF0E1DA-C543-4ECE-81BE-723F6C7B5669}"/>
                </a:ext>
              </a:extLst>
            </p:cNvPr>
            <p:cNvSpPr/>
            <p:nvPr/>
          </p:nvSpPr>
          <p:spPr>
            <a:xfrm rot="10800000">
              <a:off x="7315744" y="2151461"/>
              <a:ext cx="960987" cy="567578"/>
            </a:xfrm>
            <a:custGeom>
              <a:avLst/>
              <a:gdLst>
                <a:gd name="connsiteX0" fmla="*/ 0 w 873125"/>
                <a:gd name="connsiteY0" fmla="*/ 1544595 h 1544595"/>
                <a:gd name="connsiteX1" fmla="*/ 436563 w 873125"/>
                <a:gd name="connsiteY1" fmla="*/ 0 h 1544595"/>
                <a:gd name="connsiteX2" fmla="*/ 873125 w 873125"/>
                <a:gd name="connsiteY2" fmla="*/ 1544595 h 1544595"/>
                <a:gd name="connsiteX3" fmla="*/ 0 w 873125"/>
                <a:gd name="connsiteY3" fmla="*/ 1544595 h 154459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445 h 1360445"/>
                <a:gd name="connsiteX1" fmla="*/ 423863 w 873125"/>
                <a:gd name="connsiteY1" fmla="*/ 0 h 1360445"/>
                <a:gd name="connsiteX2" fmla="*/ 873125 w 873125"/>
                <a:gd name="connsiteY2" fmla="*/ 1360445 h 1360445"/>
                <a:gd name="connsiteX3" fmla="*/ 0 w 873125"/>
                <a:gd name="connsiteY3" fmla="*/ 1360445 h 1360445"/>
                <a:gd name="connsiteX0" fmla="*/ 0 w 873125"/>
                <a:gd name="connsiteY0" fmla="*/ 1360601 h 1360601"/>
                <a:gd name="connsiteX1" fmla="*/ 423863 w 873125"/>
                <a:gd name="connsiteY1" fmla="*/ 156 h 1360601"/>
                <a:gd name="connsiteX2" fmla="*/ 873125 w 873125"/>
                <a:gd name="connsiteY2" fmla="*/ 1360601 h 1360601"/>
                <a:gd name="connsiteX3" fmla="*/ 0 w 873125"/>
                <a:gd name="connsiteY3" fmla="*/ 1360601 h 1360601"/>
                <a:gd name="connsiteX0" fmla="*/ 0 w 873125"/>
                <a:gd name="connsiteY0" fmla="*/ 1354894 h 1360601"/>
                <a:gd name="connsiteX1" fmla="*/ 423863 w 873125"/>
                <a:gd name="connsiteY1" fmla="*/ 156 h 1360601"/>
                <a:gd name="connsiteX2" fmla="*/ 873125 w 873125"/>
                <a:gd name="connsiteY2" fmla="*/ 1360601 h 1360601"/>
                <a:gd name="connsiteX3" fmla="*/ 0 w 873125"/>
                <a:gd name="connsiteY3" fmla="*/ 1354894 h 1360601"/>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916 h 1360623"/>
                <a:gd name="connsiteX1" fmla="*/ 423863 w 873125"/>
                <a:gd name="connsiteY1" fmla="*/ 178 h 1360623"/>
                <a:gd name="connsiteX2" fmla="*/ 873125 w 873125"/>
                <a:gd name="connsiteY2" fmla="*/ 1360623 h 1360623"/>
                <a:gd name="connsiteX3" fmla="*/ 0 w 873125"/>
                <a:gd name="connsiteY3" fmla="*/ 1354916 h 1360623"/>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 name="connsiteX0" fmla="*/ 0 w 873125"/>
                <a:gd name="connsiteY0" fmla="*/ 1354739 h 1360446"/>
                <a:gd name="connsiteX1" fmla="*/ 423863 w 873125"/>
                <a:gd name="connsiteY1" fmla="*/ 1 h 1360446"/>
                <a:gd name="connsiteX2" fmla="*/ 873125 w 873125"/>
                <a:gd name="connsiteY2" fmla="*/ 1360446 h 1360446"/>
                <a:gd name="connsiteX3" fmla="*/ 0 w 873125"/>
                <a:gd name="connsiteY3" fmla="*/ 1354739 h 1360446"/>
              </a:gdLst>
              <a:ahLst/>
              <a:cxnLst>
                <a:cxn ang="0">
                  <a:pos x="connsiteX0" y="connsiteY0"/>
                </a:cxn>
                <a:cxn ang="0">
                  <a:pos x="connsiteX1" y="connsiteY1"/>
                </a:cxn>
                <a:cxn ang="0">
                  <a:pos x="connsiteX2" y="connsiteY2"/>
                </a:cxn>
                <a:cxn ang="0">
                  <a:pos x="connsiteX3" y="connsiteY3"/>
                </a:cxn>
              </a:cxnLst>
              <a:rect l="l" t="t" r="r" b="b"/>
              <a:pathLst>
                <a:path w="873125" h="1360446">
                  <a:moveTo>
                    <a:pt x="0" y="1354739"/>
                  </a:moveTo>
                  <a:cubicBezTo>
                    <a:pt x="22294" y="787105"/>
                    <a:pt x="71727" y="8917"/>
                    <a:pt x="423863" y="1"/>
                  </a:cubicBezTo>
                  <a:cubicBezTo>
                    <a:pt x="788791" y="25404"/>
                    <a:pt x="833710" y="844178"/>
                    <a:pt x="873125" y="1360446"/>
                  </a:cubicBezTo>
                  <a:lnTo>
                    <a:pt x="0" y="1354739"/>
                  </a:lnTo>
                  <a:close/>
                </a:path>
              </a:pathLst>
            </a:custGeom>
            <a:solidFill>
              <a:schemeClr val="accent4">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a:extLst>
                <a:ext uri="{FF2B5EF4-FFF2-40B4-BE49-F238E27FC236}">
                  <a16:creationId xmlns="" xmlns:a16="http://schemas.microsoft.com/office/drawing/2014/main" id="{684256C0-519D-4252-A2AE-FD8001C90ACD}"/>
                </a:ext>
              </a:extLst>
            </p:cNvPr>
            <p:cNvCxnSpPr/>
            <p:nvPr/>
          </p:nvCxnSpPr>
          <p:spPr>
            <a:xfrm flipH="1">
              <a:off x="7519988" y="2271713"/>
              <a:ext cx="302418" cy="352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17C9C8A3-BED8-4128-83D8-99014D7A07BA}"/>
                </a:ext>
              </a:extLst>
            </p:cNvPr>
            <p:cNvSpPr txBox="1"/>
            <p:nvPr/>
          </p:nvSpPr>
          <p:spPr>
            <a:xfrm>
              <a:off x="7671198" y="2330707"/>
              <a:ext cx="514518" cy="369332"/>
            </a:xfrm>
            <a:prstGeom prst="rect">
              <a:avLst/>
            </a:prstGeom>
            <a:noFill/>
          </p:spPr>
          <p:txBody>
            <a:bodyPr wrap="square" rtlCol="0">
              <a:spAutoFit/>
            </a:bodyPr>
            <a:lstStyle/>
            <a:p>
              <a:r>
                <a:rPr lang="en-US" dirty="0"/>
                <a:t>R</a:t>
              </a:r>
            </a:p>
          </p:txBody>
        </p:sp>
      </p:grpSp>
      <p:sp>
        <p:nvSpPr>
          <p:cNvPr id="2" name="Title 1">
            <a:extLst>
              <a:ext uri="{FF2B5EF4-FFF2-40B4-BE49-F238E27FC236}">
                <a16:creationId xmlns="" xmlns:a16="http://schemas.microsoft.com/office/drawing/2014/main" id="{F8CBC7C9-40A9-4F8A-9980-BA3E39C7594C}"/>
              </a:ext>
            </a:extLst>
          </p:cNvPr>
          <p:cNvSpPr>
            <a:spLocks noGrp="1"/>
          </p:cNvSpPr>
          <p:nvPr>
            <p:ph type="title"/>
          </p:nvPr>
        </p:nvSpPr>
        <p:spPr>
          <a:xfrm>
            <a:off x="0" y="154737"/>
            <a:ext cx="9144000" cy="583660"/>
          </a:xfrm>
        </p:spPr>
        <p:txBody>
          <a:bodyPr>
            <a:normAutofit/>
          </a:bodyPr>
          <a:lstStyle/>
          <a:p>
            <a:pPr algn="ctr"/>
            <a:r>
              <a:rPr lang="en-US" sz="3200" dirty="0"/>
              <a:t>Experiment with standard s-SNOM tips</a:t>
            </a:r>
          </a:p>
        </p:txBody>
      </p:sp>
      <p:sp>
        <p:nvSpPr>
          <p:cNvPr id="16" name="TextBox 15">
            <a:extLst>
              <a:ext uri="{FF2B5EF4-FFF2-40B4-BE49-F238E27FC236}">
                <a16:creationId xmlns="" xmlns:a16="http://schemas.microsoft.com/office/drawing/2014/main" id="{E1479286-9610-4CBB-B561-6CA67CD3A83B}"/>
              </a:ext>
            </a:extLst>
          </p:cNvPr>
          <p:cNvSpPr txBox="1"/>
          <p:nvPr/>
        </p:nvSpPr>
        <p:spPr>
          <a:xfrm>
            <a:off x="345517" y="5627352"/>
            <a:ext cx="8326043" cy="369332"/>
          </a:xfrm>
          <a:prstGeom prst="rect">
            <a:avLst/>
          </a:prstGeom>
          <a:noFill/>
        </p:spPr>
        <p:txBody>
          <a:bodyPr wrap="square" rtlCol="0">
            <a:spAutoFit/>
          </a:bodyPr>
          <a:lstStyle/>
          <a:p>
            <a:pPr marL="285750" indent="-285750">
              <a:buFont typeface="Arial" panose="020B0604020202020204" pitchFamily="34" charset="0"/>
              <a:buChar char="•"/>
            </a:pPr>
            <a:r>
              <a:rPr lang="en-US" dirty="0"/>
              <a:t>Experimental results confirming the signal enhancement by large tips</a:t>
            </a:r>
          </a:p>
        </p:txBody>
      </p:sp>
      <p:grpSp>
        <p:nvGrpSpPr>
          <p:cNvPr id="5" name="Group 4">
            <a:extLst>
              <a:ext uri="{FF2B5EF4-FFF2-40B4-BE49-F238E27FC236}">
                <a16:creationId xmlns="" xmlns:a16="http://schemas.microsoft.com/office/drawing/2014/main" id="{ACAD9886-C6D8-4353-A236-35BFC5D6FA57}"/>
              </a:ext>
            </a:extLst>
          </p:cNvPr>
          <p:cNvGrpSpPr/>
          <p:nvPr/>
        </p:nvGrpSpPr>
        <p:grpSpPr>
          <a:xfrm>
            <a:off x="317499" y="1838384"/>
            <a:ext cx="8600743" cy="3521016"/>
            <a:chOff x="317499" y="1157664"/>
            <a:chExt cx="7235525" cy="2962116"/>
          </a:xfrm>
        </p:grpSpPr>
        <p:grpSp>
          <p:nvGrpSpPr>
            <p:cNvPr id="10" name="Group 9">
              <a:extLst>
                <a:ext uri="{FF2B5EF4-FFF2-40B4-BE49-F238E27FC236}">
                  <a16:creationId xmlns="" xmlns:a16="http://schemas.microsoft.com/office/drawing/2014/main" id="{9FDC84D1-9816-4437-BF06-731AFEA4864D}"/>
                </a:ext>
              </a:extLst>
            </p:cNvPr>
            <p:cNvGrpSpPr/>
            <p:nvPr/>
          </p:nvGrpSpPr>
          <p:grpSpPr>
            <a:xfrm>
              <a:off x="761908" y="1157664"/>
              <a:ext cx="2214668" cy="484410"/>
              <a:chOff x="1152021" y="1614195"/>
              <a:chExt cx="1817398" cy="397516"/>
            </a:xfrm>
          </p:grpSpPr>
          <p:pic>
            <p:nvPicPr>
              <p:cNvPr id="11" name="Picture 10">
                <a:extLst>
                  <a:ext uri="{FF2B5EF4-FFF2-40B4-BE49-F238E27FC236}">
                    <a16:creationId xmlns="" xmlns:a16="http://schemas.microsoft.com/office/drawing/2014/main" id="{7EEA5D72-F6C1-4D2E-95D7-752C5B907A78}"/>
                  </a:ext>
                </a:extLst>
              </p:cNvPr>
              <p:cNvPicPr>
                <a:picLocks noChangeAspect="1"/>
              </p:cNvPicPr>
              <p:nvPr/>
            </p:nvPicPr>
            <p:blipFill rotWithShape="1">
              <a:blip r:embed="rId2"/>
              <a:srcRect l="17520" t="69961" r="67424" b="5666"/>
              <a:stretch/>
            </p:blipFill>
            <p:spPr>
              <a:xfrm>
                <a:off x="1152021" y="1614195"/>
                <a:ext cx="536286" cy="397516"/>
              </a:xfrm>
              <a:prstGeom prst="rect">
                <a:avLst/>
              </a:prstGeom>
            </p:spPr>
          </p:pic>
          <p:pic>
            <p:nvPicPr>
              <p:cNvPr id="12" name="Picture 11">
                <a:extLst>
                  <a:ext uri="{FF2B5EF4-FFF2-40B4-BE49-F238E27FC236}">
                    <a16:creationId xmlns="" xmlns:a16="http://schemas.microsoft.com/office/drawing/2014/main" id="{4E1F51F5-4A32-46F7-97FE-BFD4A86CCC9E}"/>
                  </a:ext>
                </a:extLst>
              </p:cNvPr>
              <p:cNvPicPr>
                <a:picLocks noChangeAspect="1"/>
              </p:cNvPicPr>
              <p:nvPr/>
            </p:nvPicPr>
            <p:blipFill rotWithShape="1">
              <a:blip r:embed="rId2"/>
              <a:srcRect l="31694" t="69961" r="50220" b="5666"/>
              <a:stretch/>
            </p:blipFill>
            <p:spPr>
              <a:xfrm>
                <a:off x="1689405" y="1614195"/>
                <a:ext cx="1280014" cy="397516"/>
              </a:xfrm>
              <a:prstGeom prst="rect">
                <a:avLst/>
              </a:prstGeom>
            </p:spPr>
          </p:pic>
        </p:grpSp>
        <p:pic>
          <p:nvPicPr>
            <p:cNvPr id="14" name="Picture 13">
              <a:extLst>
                <a:ext uri="{FF2B5EF4-FFF2-40B4-BE49-F238E27FC236}">
                  <a16:creationId xmlns="" xmlns:a16="http://schemas.microsoft.com/office/drawing/2014/main" id="{88D36F28-6D7A-4795-B55F-75D99CDA7D6F}"/>
                </a:ext>
              </a:extLst>
            </p:cNvPr>
            <p:cNvPicPr>
              <a:picLocks noChangeAspect="1"/>
            </p:cNvPicPr>
            <p:nvPr/>
          </p:nvPicPr>
          <p:blipFill>
            <a:blip r:embed="rId3"/>
            <a:stretch>
              <a:fillRect/>
            </a:stretch>
          </p:blipFill>
          <p:spPr>
            <a:xfrm>
              <a:off x="317499" y="1642074"/>
              <a:ext cx="5008416" cy="2477706"/>
            </a:xfrm>
            <a:prstGeom prst="rect">
              <a:avLst/>
            </a:prstGeom>
          </p:spPr>
        </p:pic>
        <p:sp>
          <p:nvSpPr>
            <p:cNvPr id="15" name="TextBox 14">
              <a:extLst>
                <a:ext uri="{FF2B5EF4-FFF2-40B4-BE49-F238E27FC236}">
                  <a16:creationId xmlns="" xmlns:a16="http://schemas.microsoft.com/office/drawing/2014/main" id="{3B31E388-087B-4DA9-8451-8FA713FC4A7A}"/>
                </a:ext>
              </a:extLst>
            </p:cNvPr>
            <p:cNvSpPr txBox="1"/>
            <p:nvPr/>
          </p:nvSpPr>
          <p:spPr>
            <a:xfrm>
              <a:off x="3479376" y="1240078"/>
              <a:ext cx="1919692" cy="523220"/>
            </a:xfrm>
            <a:prstGeom prst="rect">
              <a:avLst/>
            </a:prstGeom>
            <a:solidFill>
              <a:schemeClr val="bg1"/>
            </a:solidFill>
          </p:spPr>
          <p:txBody>
            <a:bodyPr wrap="square" rtlCol="0">
              <a:spAutoFit/>
            </a:bodyPr>
            <a:lstStyle/>
            <a:p>
              <a:pPr algn="ctr"/>
              <a:r>
                <a:rPr lang="en-US" sz="1400" dirty="0"/>
                <a:t>experiment: signal enhancement</a:t>
              </a:r>
            </a:p>
          </p:txBody>
        </p:sp>
        <p:sp>
          <p:nvSpPr>
            <p:cNvPr id="21" name="TextBox 20">
              <a:extLst>
                <a:ext uri="{FF2B5EF4-FFF2-40B4-BE49-F238E27FC236}">
                  <a16:creationId xmlns="" xmlns:a16="http://schemas.microsoft.com/office/drawing/2014/main" id="{5A6111BE-1CF0-4E0C-9EB6-28101F3C18E4}"/>
                </a:ext>
              </a:extLst>
            </p:cNvPr>
            <p:cNvSpPr txBox="1"/>
            <p:nvPr/>
          </p:nvSpPr>
          <p:spPr>
            <a:xfrm rot="18694642">
              <a:off x="4098922" y="2314357"/>
              <a:ext cx="888027" cy="307777"/>
            </a:xfrm>
            <a:prstGeom prst="rect">
              <a:avLst/>
            </a:prstGeom>
            <a:noFill/>
          </p:spPr>
          <p:txBody>
            <a:bodyPr wrap="square" rtlCol="0">
              <a:spAutoFit/>
            </a:bodyPr>
            <a:lstStyle/>
            <a:p>
              <a:pPr algn="ctr"/>
              <a:r>
                <a:rPr lang="en-US" sz="1400" dirty="0"/>
                <a:t>metal</a:t>
              </a:r>
            </a:p>
          </p:txBody>
        </p:sp>
        <p:sp>
          <p:nvSpPr>
            <p:cNvPr id="22" name="TextBox 21">
              <a:extLst>
                <a:ext uri="{FF2B5EF4-FFF2-40B4-BE49-F238E27FC236}">
                  <a16:creationId xmlns="" xmlns:a16="http://schemas.microsoft.com/office/drawing/2014/main" id="{6C8FC757-01FC-4491-95DD-4F55E33A9ABA}"/>
                </a:ext>
              </a:extLst>
            </p:cNvPr>
            <p:cNvSpPr txBox="1"/>
            <p:nvPr/>
          </p:nvSpPr>
          <p:spPr>
            <a:xfrm rot="21050870">
              <a:off x="4244823" y="3155289"/>
              <a:ext cx="888027" cy="307777"/>
            </a:xfrm>
            <a:prstGeom prst="rect">
              <a:avLst/>
            </a:prstGeom>
            <a:noFill/>
          </p:spPr>
          <p:txBody>
            <a:bodyPr wrap="square" rtlCol="0">
              <a:spAutoFit/>
            </a:bodyPr>
            <a:lstStyle/>
            <a:p>
              <a:pPr algn="ctr"/>
              <a:r>
                <a:rPr lang="en-US" sz="1400" dirty="0"/>
                <a:t>dielectric</a:t>
              </a:r>
            </a:p>
          </p:txBody>
        </p:sp>
        <p:pic>
          <p:nvPicPr>
            <p:cNvPr id="26" name="Picture 25">
              <a:extLst>
                <a:ext uri="{FF2B5EF4-FFF2-40B4-BE49-F238E27FC236}">
                  <a16:creationId xmlns="" xmlns:a16="http://schemas.microsoft.com/office/drawing/2014/main" id="{3805F974-90E8-4A6D-9467-D55F24FF5CE9}"/>
                </a:ext>
              </a:extLst>
            </p:cNvPr>
            <p:cNvPicPr>
              <a:picLocks noChangeAspect="1"/>
            </p:cNvPicPr>
            <p:nvPr/>
          </p:nvPicPr>
          <p:blipFill rotWithShape="1">
            <a:blip r:embed="rId4"/>
            <a:srcRect t="4891" b="6070"/>
            <a:stretch/>
          </p:blipFill>
          <p:spPr>
            <a:xfrm>
              <a:off x="5315463" y="1751626"/>
              <a:ext cx="2237561" cy="2294707"/>
            </a:xfrm>
            <a:prstGeom prst="rect">
              <a:avLst/>
            </a:prstGeom>
          </p:spPr>
        </p:pic>
        <p:sp>
          <p:nvSpPr>
            <p:cNvPr id="28" name="TextBox 27">
              <a:extLst>
                <a:ext uri="{FF2B5EF4-FFF2-40B4-BE49-F238E27FC236}">
                  <a16:creationId xmlns="" xmlns:a16="http://schemas.microsoft.com/office/drawing/2014/main" id="{BA827100-2EB6-43A8-96AE-5576FEE73809}"/>
                </a:ext>
              </a:extLst>
            </p:cNvPr>
            <p:cNvSpPr txBox="1"/>
            <p:nvPr/>
          </p:nvSpPr>
          <p:spPr>
            <a:xfrm>
              <a:off x="5858795" y="1240078"/>
              <a:ext cx="1411046" cy="523220"/>
            </a:xfrm>
            <a:prstGeom prst="rect">
              <a:avLst/>
            </a:prstGeom>
            <a:solidFill>
              <a:schemeClr val="bg1"/>
            </a:solidFill>
          </p:spPr>
          <p:txBody>
            <a:bodyPr wrap="square" rtlCol="0">
              <a:spAutoFit/>
            </a:bodyPr>
            <a:lstStyle/>
            <a:p>
              <a:pPr algn="ctr"/>
              <a:r>
                <a:rPr lang="en-US" sz="1400" dirty="0"/>
                <a:t>experimental resolution</a:t>
              </a:r>
            </a:p>
          </p:txBody>
        </p:sp>
        <p:sp>
          <p:nvSpPr>
            <p:cNvPr id="29" name="TextBox 28">
              <a:extLst>
                <a:ext uri="{FF2B5EF4-FFF2-40B4-BE49-F238E27FC236}">
                  <a16:creationId xmlns="" xmlns:a16="http://schemas.microsoft.com/office/drawing/2014/main" id="{B7B23D4C-84FA-45EC-9BFA-149E06119B4E}"/>
                </a:ext>
              </a:extLst>
            </p:cNvPr>
            <p:cNvSpPr txBox="1"/>
            <p:nvPr/>
          </p:nvSpPr>
          <p:spPr>
            <a:xfrm rot="19800000">
              <a:off x="6007922" y="2149517"/>
              <a:ext cx="888027" cy="307777"/>
            </a:xfrm>
            <a:prstGeom prst="rect">
              <a:avLst/>
            </a:prstGeom>
            <a:noFill/>
          </p:spPr>
          <p:txBody>
            <a:bodyPr wrap="square" rtlCol="0">
              <a:spAutoFit/>
            </a:bodyPr>
            <a:lstStyle/>
            <a:p>
              <a:pPr algn="ctr"/>
              <a:r>
                <a:rPr lang="en-US" sz="1400" dirty="0"/>
                <a:t>dielectric</a:t>
              </a:r>
            </a:p>
          </p:txBody>
        </p:sp>
        <p:sp>
          <p:nvSpPr>
            <p:cNvPr id="32" name="TextBox 31">
              <a:extLst>
                <a:ext uri="{FF2B5EF4-FFF2-40B4-BE49-F238E27FC236}">
                  <a16:creationId xmlns="" xmlns:a16="http://schemas.microsoft.com/office/drawing/2014/main" id="{2B66B6F4-6C37-4B97-A038-ABEE49A7E7E7}"/>
                </a:ext>
              </a:extLst>
            </p:cNvPr>
            <p:cNvSpPr txBox="1"/>
            <p:nvPr/>
          </p:nvSpPr>
          <p:spPr>
            <a:xfrm rot="20700000">
              <a:off x="6195209" y="2968849"/>
              <a:ext cx="888027" cy="307777"/>
            </a:xfrm>
            <a:prstGeom prst="rect">
              <a:avLst/>
            </a:prstGeom>
            <a:noFill/>
          </p:spPr>
          <p:txBody>
            <a:bodyPr wrap="square" rtlCol="0">
              <a:spAutoFit/>
            </a:bodyPr>
            <a:lstStyle/>
            <a:p>
              <a:pPr algn="ctr"/>
              <a:r>
                <a:rPr lang="en-US" sz="1400" dirty="0"/>
                <a:t>metal</a:t>
              </a:r>
            </a:p>
          </p:txBody>
        </p:sp>
        <p:sp>
          <p:nvSpPr>
            <p:cNvPr id="3" name="Freeform: Shape 2">
              <a:extLst>
                <a:ext uri="{FF2B5EF4-FFF2-40B4-BE49-F238E27FC236}">
                  <a16:creationId xmlns="" xmlns:a16="http://schemas.microsoft.com/office/drawing/2014/main" id="{2DAF04DF-8D8F-4009-9641-B66030D22398}"/>
                </a:ext>
              </a:extLst>
            </p:cNvPr>
            <p:cNvSpPr/>
            <p:nvPr/>
          </p:nvSpPr>
          <p:spPr>
            <a:xfrm>
              <a:off x="5808819" y="2008509"/>
              <a:ext cx="1479954" cy="1649091"/>
            </a:xfrm>
            <a:custGeom>
              <a:avLst/>
              <a:gdLst>
                <a:gd name="connsiteX0" fmla="*/ 67773 w 1547727"/>
                <a:gd name="connsiteY0" fmla="*/ 1649091 h 1649091"/>
                <a:gd name="connsiteX1" fmla="*/ 83630 w 1547727"/>
                <a:gd name="connsiteY1" fmla="*/ 1242104 h 1649091"/>
                <a:gd name="connsiteX2" fmla="*/ 115343 w 1547727"/>
                <a:gd name="connsiteY2" fmla="*/ 1014825 h 1649091"/>
                <a:gd name="connsiteX3" fmla="*/ 1547727 w 1547727"/>
                <a:gd name="connsiteY3" fmla="*/ 0 h 1649091"/>
                <a:gd name="connsiteX0" fmla="*/ 71797 w 1551751"/>
                <a:gd name="connsiteY0" fmla="*/ 1649091 h 1649091"/>
                <a:gd name="connsiteX1" fmla="*/ 87654 w 1551751"/>
                <a:gd name="connsiteY1" fmla="*/ 1242104 h 1649091"/>
                <a:gd name="connsiteX2" fmla="*/ 119367 w 1551751"/>
                <a:gd name="connsiteY2" fmla="*/ 1014825 h 1649091"/>
                <a:gd name="connsiteX3" fmla="*/ 1551751 w 1551751"/>
                <a:gd name="connsiteY3" fmla="*/ 0 h 1649091"/>
                <a:gd name="connsiteX0" fmla="*/ 0 w 1479954"/>
                <a:gd name="connsiteY0" fmla="*/ 1649091 h 1649091"/>
                <a:gd name="connsiteX1" fmla="*/ 15857 w 1479954"/>
                <a:gd name="connsiteY1" fmla="*/ 1242104 h 1649091"/>
                <a:gd name="connsiteX2" fmla="*/ 47570 w 1479954"/>
                <a:gd name="connsiteY2" fmla="*/ 1014825 h 1649091"/>
                <a:gd name="connsiteX3" fmla="*/ 1479954 w 1479954"/>
                <a:gd name="connsiteY3" fmla="*/ 0 h 1649091"/>
              </a:gdLst>
              <a:ahLst/>
              <a:cxnLst>
                <a:cxn ang="0">
                  <a:pos x="connsiteX0" y="connsiteY0"/>
                </a:cxn>
                <a:cxn ang="0">
                  <a:pos x="connsiteX1" y="connsiteY1"/>
                </a:cxn>
                <a:cxn ang="0">
                  <a:pos x="connsiteX2" y="connsiteY2"/>
                </a:cxn>
                <a:cxn ang="0">
                  <a:pos x="connsiteX3" y="connsiteY3"/>
                </a:cxn>
              </a:cxnLst>
              <a:rect l="l" t="t" r="r" b="b"/>
              <a:pathLst>
                <a:path w="1479954" h="1649091">
                  <a:moveTo>
                    <a:pt x="0" y="1649091"/>
                  </a:moveTo>
                  <a:cubicBezTo>
                    <a:pt x="3964" y="1498453"/>
                    <a:pt x="23785" y="1347815"/>
                    <a:pt x="15857" y="1242104"/>
                  </a:cubicBezTo>
                  <a:cubicBezTo>
                    <a:pt x="7929" y="1136393"/>
                    <a:pt x="14976" y="1184843"/>
                    <a:pt x="47570" y="1014825"/>
                  </a:cubicBezTo>
                  <a:cubicBezTo>
                    <a:pt x="80164" y="844807"/>
                    <a:pt x="1205986" y="197327"/>
                    <a:pt x="1479954"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 xmlns:a16="http://schemas.microsoft.com/office/drawing/2014/main" id="{C70B5280-78A3-4FC2-8F1A-3AE44A0E9CB5}"/>
                </a:ext>
              </a:extLst>
            </p:cNvPr>
            <p:cNvSpPr/>
            <p:nvPr/>
          </p:nvSpPr>
          <p:spPr>
            <a:xfrm>
              <a:off x="5829962" y="3160758"/>
              <a:ext cx="1469382" cy="502128"/>
            </a:xfrm>
            <a:custGeom>
              <a:avLst/>
              <a:gdLst>
                <a:gd name="connsiteX0" fmla="*/ 86918 w 1556300"/>
                <a:gd name="connsiteY0" fmla="*/ 507000 h 507000"/>
                <a:gd name="connsiteX1" fmla="*/ 160915 w 1556300"/>
                <a:gd name="connsiteY1" fmla="*/ 322005 h 507000"/>
                <a:gd name="connsiteX2" fmla="*/ 1556300 w 1556300"/>
                <a:gd name="connsiteY2" fmla="*/ 4872 h 507000"/>
                <a:gd name="connsiteX0" fmla="*/ 86918 w 1556300"/>
                <a:gd name="connsiteY0" fmla="*/ 507000 h 507000"/>
                <a:gd name="connsiteX1" fmla="*/ 160915 w 1556300"/>
                <a:gd name="connsiteY1" fmla="*/ 322005 h 507000"/>
                <a:gd name="connsiteX2" fmla="*/ 1556300 w 1556300"/>
                <a:gd name="connsiteY2" fmla="*/ 4872 h 507000"/>
                <a:gd name="connsiteX0" fmla="*/ 86918 w 1556300"/>
                <a:gd name="connsiteY0" fmla="*/ 502128 h 502128"/>
                <a:gd name="connsiteX1" fmla="*/ 160915 w 1556300"/>
                <a:gd name="connsiteY1" fmla="*/ 317133 h 502128"/>
                <a:gd name="connsiteX2" fmla="*/ 1556300 w 1556300"/>
                <a:gd name="connsiteY2" fmla="*/ 0 h 502128"/>
                <a:gd name="connsiteX0" fmla="*/ 32335 w 1501717"/>
                <a:gd name="connsiteY0" fmla="*/ 502128 h 502128"/>
                <a:gd name="connsiteX1" fmla="*/ 106332 w 1501717"/>
                <a:gd name="connsiteY1" fmla="*/ 317133 h 502128"/>
                <a:gd name="connsiteX2" fmla="*/ 1501717 w 1501717"/>
                <a:gd name="connsiteY2" fmla="*/ 0 h 502128"/>
                <a:gd name="connsiteX0" fmla="*/ 32335 w 1501717"/>
                <a:gd name="connsiteY0" fmla="*/ 502128 h 502128"/>
                <a:gd name="connsiteX1" fmla="*/ 106332 w 1501717"/>
                <a:gd name="connsiteY1" fmla="*/ 317133 h 502128"/>
                <a:gd name="connsiteX2" fmla="*/ 1501717 w 1501717"/>
                <a:gd name="connsiteY2" fmla="*/ 0 h 502128"/>
                <a:gd name="connsiteX0" fmla="*/ 0 w 1469382"/>
                <a:gd name="connsiteY0" fmla="*/ 502128 h 502128"/>
                <a:gd name="connsiteX1" fmla="*/ 73997 w 1469382"/>
                <a:gd name="connsiteY1" fmla="*/ 317133 h 502128"/>
                <a:gd name="connsiteX2" fmla="*/ 1469382 w 1469382"/>
                <a:gd name="connsiteY2" fmla="*/ 0 h 502128"/>
                <a:gd name="connsiteX0" fmla="*/ 0 w 1469382"/>
                <a:gd name="connsiteY0" fmla="*/ 502128 h 502128"/>
                <a:gd name="connsiteX1" fmla="*/ 73997 w 1469382"/>
                <a:gd name="connsiteY1" fmla="*/ 364703 h 502128"/>
                <a:gd name="connsiteX2" fmla="*/ 1469382 w 1469382"/>
                <a:gd name="connsiteY2" fmla="*/ 0 h 502128"/>
              </a:gdLst>
              <a:ahLst/>
              <a:cxnLst>
                <a:cxn ang="0">
                  <a:pos x="connsiteX0" y="connsiteY0"/>
                </a:cxn>
                <a:cxn ang="0">
                  <a:pos x="connsiteX1" y="connsiteY1"/>
                </a:cxn>
                <a:cxn ang="0">
                  <a:pos x="connsiteX2" y="connsiteY2"/>
                </a:cxn>
              </a:cxnLst>
              <a:rect l="l" t="t" r="r" b="b"/>
              <a:pathLst>
                <a:path w="1469382" h="502128">
                  <a:moveTo>
                    <a:pt x="0" y="502128"/>
                  </a:moveTo>
                  <a:cubicBezTo>
                    <a:pt x="4405" y="435617"/>
                    <a:pt x="19380" y="448391"/>
                    <a:pt x="73997" y="364703"/>
                  </a:cubicBezTo>
                  <a:cubicBezTo>
                    <a:pt x="128614" y="281015"/>
                    <a:pt x="1187486" y="60784"/>
                    <a:pt x="1469382"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6371839"/>
      </p:ext>
    </p:extLst>
  </p:cSld>
  <p:clrMapOvr>
    <a:masterClrMapping/>
  </p:clrMapOvr>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heme1" id="{D3349500-4BB4-4FCA-8A88-DCDAEF6EFEBD}" vid="{4515ECAB-7269-4752-80C1-328607DE40CE}"/>
    </a:ext>
  </a:extLst>
</a:theme>
</file>

<file path=docProps/app.xml><?xml version="1.0" encoding="utf-8"?>
<Properties xmlns="http://schemas.openxmlformats.org/officeDocument/2006/extended-properties" xmlns:vt="http://schemas.openxmlformats.org/officeDocument/2006/docPropsVTypes">
  <Template>Default Theme</Template>
  <TotalTime>1041</TotalTime>
  <Words>706</Words>
  <Application>Microsoft Macintosh PowerPoint</Application>
  <PresentationFormat>On-screen Show (4:3)</PresentationFormat>
  <Paragraphs>90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Theme1</vt:lpstr>
      <vt:lpstr>Signal localization  and BG suppression  in THz s-SNOM  Rainer Hillenbrand Brno, Oct. 2018</vt:lpstr>
      <vt:lpstr>Standard s-SNOM</vt:lpstr>
      <vt:lpstr>s-SNOM with magnetic hot spot</vt:lpstr>
      <vt:lpstr>Induced vs. Background dipole</vt:lpstr>
      <vt:lpstr>Large tips increase near-field signal</vt:lpstr>
      <vt:lpstr>Field localization barely depends on tip radius</vt:lpstr>
      <vt:lpstr>High-harmonic Demodulation</vt:lpstr>
      <vt:lpstr>Signal localization after high-harmonic demodulation for large tips</vt:lpstr>
      <vt:lpstr>Experiment with standard s-SNOM tips</vt:lpstr>
      <vt:lpstr>Large tips for boosting magnetic near-field signals the signal</vt:lpstr>
      <vt:lpstr>PowerPoint Presentation</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 localization and BG suppression in THz s-SNOM</dc:title>
  <dc:creator>Alexander Govyadinov</dc:creator>
  <cp:lastModifiedBy>Rainer</cp:lastModifiedBy>
  <cp:revision>66</cp:revision>
  <dcterms:created xsi:type="dcterms:W3CDTF">2018-09-28T09:25:30Z</dcterms:created>
  <dcterms:modified xsi:type="dcterms:W3CDTF">2018-10-02T16:25:48Z</dcterms:modified>
</cp:coreProperties>
</file>