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5" r:id="rId1"/>
  </p:sldMasterIdLst>
  <p:notesMasterIdLst>
    <p:notesMasterId r:id="rId17"/>
  </p:notesMasterIdLst>
  <p:handoutMasterIdLst>
    <p:handoutMasterId r:id="rId18"/>
  </p:handoutMasterIdLst>
  <p:sldIdLst>
    <p:sldId id="428" r:id="rId2"/>
    <p:sldId id="425" r:id="rId3"/>
    <p:sldId id="261" r:id="rId4"/>
    <p:sldId id="426" r:id="rId5"/>
    <p:sldId id="397" r:id="rId6"/>
    <p:sldId id="288" r:id="rId7"/>
    <p:sldId id="420" r:id="rId8"/>
    <p:sldId id="290" r:id="rId9"/>
    <p:sldId id="300" r:id="rId10"/>
    <p:sldId id="301" r:id="rId11"/>
    <p:sldId id="423" r:id="rId12"/>
    <p:sldId id="306" r:id="rId13"/>
    <p:sldId id="308" r:id="rId14"/>
    <p:sldId id="283" r:id="rId15"/>
    <p:sldId id="427" r:id="rId16"/>
  </p:sldIdLst>
  <p:sldSz cx="9144000" cy="6858000" type="screen4x3"/>
  <p:notesSz cx="7099300" cy="10223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0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A50021"/>
    <a:srgbClr val="FFCC66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7" autoAdjust="0"/>
    <p:restoredTop sz="94664" autoAdjust="0"/>
  </p:normalViewPr>
  <p:slideViewPr>
    <p:cSldViewPr>
      <p:cViewPr varScale="1">
        <p:scale>
          <a:sx n="161" d="100"/>
          <a:sy n="161" d="100"/>
        </p:scale>
        <p:origin x="1868" y="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3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3756" y="-102"/>
      </p:cViewPr>
      <p:guideLst>
        <p:guide orient="horz" pos="3220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r">
              <a:defRPr sz="1300"/>
            </a:lvl1pPr>
          </a:lstStyle>
          <a:p>
            <a:fld id="{E8DCEF49-AA05-4A88-B087-8528DE91E39F}" type="datetimeFigureOut">
              <a:rPr lang="en-US" smtClean="0"/>
              <a:pPr/>
              <a:t>1/29/2018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r">
              <a:defRPr sz="1300"/>
            </a:lvl1pPr>
          </a:lstStyle>
          <a:p>
            <a:fld id="{CBEF4157-E26A-439A-BE32-9DCD9559BE85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84" tIns="49492" rIns="98984" bIns="49492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84" tIns="49492" rIns="98984" bIns="49492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56163"/>
            <a:ext cx="567944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84" tIns="49492" rIns="98984" bIns="494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0551"/>
            <a:ext cx="30763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84" tIns="49492" rIns="98984" bIns="49492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10551"/>
            <a:ext cx="30763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84" tIns="49492" rIns="98984" bIns="49492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DA67C2F4-241B-4B9E-8394-4DF472ABF684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23913" y="339725"/>
            <a:ext cx="5451475" cy="4089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22007" y="4825614"/>
            <a:ext cx="6062743" cy="453871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dt"/>
          </p:nvPr>
        </p:nvSpPr>
        <p:spPr>
          <a:xfrm>
            <a:off x="4021294" y="1"/>
            <a:ext cx="3076363" cy="511175"/>
          </a:xfrm>
          <a:prstGeom prst="rect">
            <a:avLst/>
          </a:prstGeom>
          <a:ln/>
        </p:spPr>
        <p:txBody>
          <a:bodyPr lIns="98971" tIns="49485" rIns="98971" bIns="49485"/>
          <a:lstStyle/>
          <a:p>
            <a:r>
              <a:rPr lang="en-GB" dirty="0"/>
              <a:t>08/01/08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xfrm>
            <a:off x="4021294" y="9710552"/>
            <a:ext cx="3076363" cy="511175"/>
          </a:xfrm>
          <a:prstGeom prst="rect">
            <a:avLst/>
          </a:prstGeom>
          <a:ln/>
        </p:spPr>
        <p:txBody>
          <a:bodyPr lIns="98971" tIns="49485" rIns="98971" bIns="49485"/>
          <a:lstStyle/>
          <a:p>
            <a:fld id="{78E9F2EE-31AB-44B7-8B69-9F99A4536470}" type="slidenum">
              <a:rPr lang="en-GB"/>
              <a:pPr/>
              <a:t>14</a:t>
            </a:fld>
            <a:endParaRPr lang="en-GB" dirty="0"/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83218" y="766762"/>
            <a:ext cx="4732867" cy="38338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8971" tIns="49485" rIns="98971" bIns="49485" anchor="ctr"/>
          <a:lstStyle/>
          <a:p>
            <a:endParaRPr lang="en-US" dirty="0"/>
          </a:p>
        </p:txBody>
      </p:sp>
      <p:sp>
        <p:nvSpPr>
          <p:cNvPr id="419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46575" y="4856164"/>
            <a:ext cx="5202867" cy="461122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23913" y="339725"/>
            <a:ext cx="5451475" cy="4089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22007" y="4825614"/>
            <a:ext cx="6062743" cy="453871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391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23913" y="339725"/>
            <a:ext cx="5451475" cy="4089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22007" y="4825614"/>
            <a:ext cx="6062743" cy="453871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dt"/>
          </p:nvPr>
        </p:nvSpPr>
        <p:spPr>
          <a:xfrm>
            <a:off x="4021294" y="1"/>
            <a:ext cx="3076363" cy="511175"/>
          </a:xfrm>
          <a:prstGeom prst="rect">
            <a:avLst/>
          </a:prstGeom>
          <a:ln/>
        </p:spPr>
        <p:txBody>
          <a:bodyPr lIns="98971" tIns="49485" rIns="98971" bIns="49485"/>
          <a:lstStyle/>
          <a:p>
            <a:r>
              <a:rPr lang="en-GB" dirty="0"/>
              <a:t>08/01/08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xfrm>
            <a:off x="4021294" y="9710552"/>
            <a:ext cx="3076363" cy="511175"/>
          </a:xfrm>
          <a:prstGeom prst="rect">
            <a:avLst/>
          </a:prstGeom>
          <a:ln/>
        </p:spPr>
        <p:txBody>
          <a:bodyPr lIns="98971" tIns="49485" rIns="98971" bIns="49485"/>
          <a:lstStyle/>
          <a:p>
            <a:fld id="{18E6BB6D-F725-486F-9344-A9C4B7E47EB4}" type="slidenum">
              <a:rPr lang="en-GB"/>
              <a:pPr/>
              <a:t>6</a:t>
            </a:fld>
            <a:endParaRPr lang="en-GB" dirty="0"/>
          </a:p>
        </p:txBody>
      </p:sp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183218" y="766762"/>
            <a:ext cx="4732867" cy="38338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8971" tIns="49485" rIns="98971" bIns="49485" anchor="ctr"/>
          <a:lstStyle/>
          <a:p>
            <a:endParaRPr lang="en-US" dirty="0"/>
          </a:p>
        </p:txBody>
      </p:sp>
      <p:sp>
        <p:nvSpPr>
          <p:cNvPr id="583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46575" y="4856163"/>
            <a:ext cx="5202867" cy="46005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dt"/>
          </p:nvPr>
        </p:nvSpPr>
        <p:spPr>
          <a:xfrm>
            <a:off x="4021294" y="1"/>
            <a:ext cx="3076363" cy="511175"/>
          </a:xfrm>
          <a:prstGeom prst="rect">
            <a:avLst/>
          </a:prstGeom>
          <a:ln/>
        </p:spPr>
        <p:txBody>
          <a:bodyPr lIns="98971" tIns="49485" rIns="98971" bIns="49485"/>
          <a:lstStyle/>
          <a:p>
            <a:r>
              <a:rPr lang="en-GB" dirty="0"/>
              <a:t>08/01/08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xfrm>
            <a:off x="4021294" y="9710552"/>
            <a:ext cx="3076363" cy="511175"/>
          </a:xfrm>
          <a:prstGeom prst="rect">
            <a:avLst/>
          </a:prstGeom>
          <a:ln/>
        </p:spPr>
        <p:txBody>
          <a:bodyPr lIns="98971" tIns="49485" rIns="98971" bIns="49485"/>
          <a:lstStyle/>
          <a:p>
            <a:fld id="{C6EB7C44-B17B-4E0B-A9F6-FC83A3616D69}" type="slidenum">
              <a:rPr lang="en-GB"/>
              <a:pPr/>
              <a:t>8</a:t>
            </a:fld>
            <a:endParaRPr lang="en-GB" dirty="0"/>
          </a:p>
        </p:txBody>
      </p:sp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1183218" y="766762"/>
            <a:ext cx="4732867" cy="38338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8971" tIns="49485" rIns="98971" bIns="49485" anchor="ctr"/>
          <a:lstStyle/>
          <a:p>
            <a:endParaRPr lang="en-US" dirty="0"/>
          </a:p>
        </p:txBody>
      </p:sp>
      <p:sp>
        <p:nvSpPr>
          <p:cNvPr id="6041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46575" y="4856163"/>
            <a:ext cx="5202867" cy="46005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23913" y="339725"/>
            <a:ext cx="5451475" cy="4089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22007" y="4825614"/>
            <a:ext cx="6062743" cy="453871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23913" y="339725"/>
            <a:ext cx="5451475" cy="4089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22007" y="4825614"/>
            <a:ext cx="6062743" cy="453871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23913" y="339725"/>
            <a:ext cx="5451475" cy="4089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22007" y="4825614"/>
            <a:ext cx="6062743" cy="453871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23913" y="339725"/>
            <a:ext cx="5451475" cy="4089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22007" y="4825614"/>
            <a:ext cx="6062743" cy="453871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453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7946F74-F0F9-450F-A965-881C275F2E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88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405688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453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AABAFDB-EE9A-45D5-AD69-20C6E1E52D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0A05CA-B037-4320-92A9-4E7AF2578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0" y="228600"/>
            <a:ext cx="1143000" cy="7622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31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246"/>
            </a:lvl1pPr>
            <a:lvl2pPr marL="237390" indent="0" algn="ctr">
              <a:buNone/>
              <a:defRPr sz="1038"/>
            </a:lvl2pPr>
            <a:lvl3pPr marL="474779" indent="0" algn="ctr">
              <a:buNone/>
              <a:defRPr sz="935"/>
            </a:lvl3pPr>
            <a:lvl4pPr marL="712169" indent="0" algn="ctr">
              <a:buNone/>
              <a:defRPr sz="831"/>
            </a:lvl4pPr>
            <a:lvl5pPr marL="949559" indent="0" algn="ctr">
              <a:buNone/>
              <a:defRPr sz="831"/>
            </a:lvl5pPr>
            <a:lvl6pPr marL="1186948" indent="0" algn="ctr">
              <a:buNone/>
              <a:defRPr sz="831"/>
            </a:lvl6pPr>
            <a:lvl7pPr marL="1424338" indent="0" algn="ctr">
              <a:buNone/>
              <a:defRPr sz="831"/>
            </a:lvl7pPr>
            <a:lvl8pPr marL="1661728" indent="0" algn="ctr">
              <a:buNone/>
              <a:defRPr sz="831"/>
            </a:lvl8pPr>
            <a:lvl9pPr marL="1899117" indent="0" algn="ctr">
              <a:buNone/>
              <a:defRPr sz="83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9252-2E72-4966-B477-0CEF9C723ABD}" type="datetimeFigureOut">
              <a:rPr lang="en-GB" smtClean="0"/>
              <a:t>29/01/2018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8ABF7-A317-477F-BF3C-2ECB2FF093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061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1371600"/>
            <a:ext cx="85217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1371600" y="1143000"/>
            <a:ext cx="7416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04800" y="6019800"/>
            <a:ext cx="8839200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0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EU H2020 KO meeting PETER 29</a:t>
            </a:r>
            <a:r>
              <a:rPr lang="en-GB" sz="1200" b="0" baseline="30000" dirty="0"/>
              <a:t>th</a:t>
            </a:r>
            <a:r>
              <a:rPr lang="en-GB" sz="1200" b="0" baseline="0" dirty="0"/>
              <a:t> January 2018</a:t>
            </a:r>
            <a:endParaRPr lang="en-US" sz="1200" b="0" baseline="0" dirty="0"/>
          </a:p>
        </p:txBody>
      </p: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1371600" y="1143000"/>
            <a:ext cx="7416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14" name="Picture 13" descr="TK_Instruments_logo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304800" y="381000"/>
            <a:ext cx="844916" cy="756223"/>
          </a:xfrm>
          <a:prstGeom prst="rect">
            <a:avLst/>
          </a:prstGeom>
        </p:spPr>
      </p:pic>
      <p:pic>
        <p:nvPicPr>
          <p:cNvPr id="11" name="Picture 10" descr="C:\Users\Kevin_Pike\Documents\misc\publicity\Queens award\Queen's Awards.png">
            <a:extLst>
              <a:ext uri="{FF2B5EF4-FFF2-40B4-BE49-F238E27FC236}">
                <a16:creationId xmlns:a16="http://schemas.microsoft.com/office/drawing/2014/main" id="{57EDFC6E-0CF2-4383-97F2-55211E880CD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29600" y="246043"/>
            <a:ext cx="462925" cy="75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7" r:id="rId2"/>
    <p:sldLayoutId id="2147483692" r:id="rId3"/>
    <p:sldLayoutId id="2147483693" r:id="rId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oldwww.terahertz.co.uk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image" Target="../media/image7.png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microsoft.com/office/2007/relationships/hdphoto" Target="../media/hdphoto10.wdp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10" Type="http://schemas.microsoft.com/office/2007/relationships/hdphoto" Target="../media/hdphoto3.wdp"/><Relationship Id="rId19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microsoft.com/office/2007/relationships/hdphoto" Target="../media/hdphoto5.wdp"/><Relationship Id="rId22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E3F59-706E-4335-A347-B73DC5287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8ABF7-A317-477F-BF3C-2ECB2FF093C5}" type="slidenum">
              <a:rPr lang="en-GB" smtClean="0"/>
              <a:t>1</a:t>
            </a:fld>
            <a:endParaRPr lang="en-GB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720C546-BB22-4F44-8B44-1B710136C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3" y="1297875"/>
            <a:ext cx="51054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Thomas Keating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started - so we believe - in the 1780's off St Paul's Churchyard in the City of London. It was a chemists shop and through the 19 Century developed two products: A cough lozenge sold during the winter and an Insecticide sold during the summer.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endParaRPr kumimoji="0" lang="en-US" altLang="en-US" sz="2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AutoShape 2" descr="Hitler">
            <a:extLst>
              <a:ext uri="{FF2B5EF4-FFF2-40B4-BE49-F238E27FC236}">
                <a16:creationId xmlns:a16="http://schemas.microsoft.com/office/drawing/2014/main" id="{3C439B15-8200-4B16-B4ED-57C111AB2F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60218" y="3505200"/>
            <a:ext cx="1783407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Image result for st pauls london war">
            <a:extLst>
              <a:ext uri="{FF2B5EF4-FFF2-40B4-BE49-F238E27FC236}">
                <a16:creationId xmlns:a16="http://schemas.microsoft.com/office/drawing/2014/main" id="{32D27806-49FC-4162-A018-52BC9CE9B6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82C210-16E2-42D8-8046-62AA67590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12" y="3276600"/>
            <a:ext cx="3429000" cy="2708910"/>
          </a:xfrm>
          <a:prstGeom prst="rect">
            <a:avLst/>
          </a:prstGeom>
        </p:spPr>
      </p:pic>
      <p:sp>
        <p:nvSpPr>
          <p:cNvPr id="10" name="AutoShape 6" descr="Image result for keating powder">
            <a:extLst>
              <a:ext uri="{FF2B5EF4-FFF2-40B4-BE49-F238E27FC236}">
                <a16:creationId xmlns:a16="http://schemas.microsoft.com/office/drawing/2014/main" id="{1F614C16-8F53-47A4-9427-11043637A9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33600" y="157352"/>
            <a:ext cx="4710113" cy="631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A96FF4-0B59-4439-BA29-BFBFB9697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892" y="1524000"/>
            <a:ext cx="2892215" cy="41581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855766-3A75-490F-9DE5-A92DD4D2ACD1}"/>
              </a:ext>
            </a:extLst>
          </p:cNvPr>
          <p:cNvSpPr txBox="1"/>
          <p:nvPr/>
        </p:nvSpPr>
        <p:spPr>
          <a:xfrm>
            <a:off x="2286000" y="225748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About Thomas Keating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5061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2030400" y="2721886"/>
            <a:ext cx="5231520" cy="52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dirty="0">
                <a:solidFill>
                  <a:schemeClr val="tx1"/>
                </a:solidFill>
                <a:ea typeface="HG Mincho Light J" charset="0"/>
                <a:cs typeface="HG Mincho Light J" charset="0"/>
              </a:rPr>
              <a:t> </a:t>
            </a:r>
          </a:p>
          <a:p>
            <a:pPr>
              <a:lnSpc>
                <a:spcPct val="95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dirty="0">
              <a:solidFill>
                <a:schemeClr val="tx1"/>
              </a:solidFill>
              <a:ea typeface="HG Mincho Light J" charset="0"/>
              <a:cs typeface="HG Mincho Light J" charset="0"/>
            </a:endParaRP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600200" y="1462004"/>
            <a:ext cx="6281280" cy="10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dirty="0">
                <a:solidFill>
                  <a:schemeClr val="tx1"/>
                </a:solidFill>
                <a:ea typeface="HG Mincho Light J" charset="0"/>
                <a:cs typeface="HG Mincho Light J" charset="0"/>
              </a:rPr>
              <a:t>Polarizing wire grids, using fine tungsten wire wound onto a metal frame are the main signal processing component in this and other QO systems, allowing polarization coded splitting and recombination of beams.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715915"/>
            <a:ext cx="4044960" cy="2517384"/>
          </a:xfrm>
          <a:prstGeom prst="rect">
            <a:avLst/>
          </a:prstGeom>
          <a:noFill/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600200" y="5375651"/>
            <a:ext cx="6096000" cy="26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dirty="0">
                <a:solidFill>
                  <a:schemeClr val="tx1"/>
                </a:solidFill>
                <a:ea typeface="HG Mincho Light J" charset="0"/>
                <a:cs typeface="HG Mincho Light J" charset="0"/>
              </a:rPr>
              <a:t>A non-reciprocal device is needed to rotate the beam.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438400" y="457200"/>
            <a:ext cx="4495800" cy="434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9991" tIns="44996" rIns="89991" bIns="44996"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7628" algn="l"/>
                <a:tab pos="896845" algn="l"/>
                <a:tab pos="1346060" algn="l"/>
                <a:tab pos="1795277" algn="l"/>
                <a:tab pos="2244492" algn="l"/>
                <a:tab pos="2693709" algn="l"/>
                <a:tab pos="3142924" algn="l"/>
                <a:tab pos="3592140" algn="l"/>
                <a:tab pos="4041356" algn="l"/>
                <a:tab pos="4490572" algn="l"/>
                <a:tab pos="4939788" algn="l"/>
                <a:tab pos="5389004" algn="l"/>
                <a:tab pos="5838220" algn="l"/>
                <a:tab pos="6287436" algn="l"/>
                <a:tab pos="6736652" algn="l"/>
                <a:tab pos="7185868" algn="l"/>
                <a:tab pos="7635083" algn="l"/>
                <a:tab pos="8084300" algn="l"/>
                <a:tab pos="8533515" algn="l"/>
                <a:tab pos="8982732" algn="l"/>
              </a:tabLst>
            </a:pPr>
            <a:r>
              <a:rPr lang="en-GB" sz="2400" dirty="0">
                <a:ea typeface="ＭＳ Ｐゴシック" charset="0"/>
                <a:cs typeface="ＭＳ Ｐゴシック" charset="0"/>
              </a:rPr>
              <a:t>Polarizing Wire Grids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3691136" cy="4419600"/>
          </a:xfrm>
        </p:spPr>
        <p:txBody>
          <a:bodyPr>
            <a:noAutofit/>
          </a:bodyPr>
          <a:lstStyle/>
          <a:p>
            <a:pPr marL="177800" indent="0">
              <a:spcBef>
                <a:spcPts val="900"/>
              </a:spcBef>
              <a:buNone/>
            </a:pPr>
            <a:r>
              <a:rPr lang="en-GB" sz="2000" dirty="0"/>
              <a:t>A QO bench with a VNA allows us to generate a transmission spectrum of the Ferrite material.</a:t>
            </a:r>
          </a:p>
          <a:p>
            <a:pPr marL="177800" indent="0">
              <a:spcBef>
                <a:spcPts val="900"/>
              </a:spcBef>
              <a:buNone/>
            </a:pPr>
            <a:r>
              <a:rPr lang="en-GB" sz="2000" dirty="0"/>
              <a:t>It is complicated, but, amazingly, we can fit it with four parameters.</a:t>
            </a:r>
          </a:p>
          <a:p>
            <a:pPr marL="177800" indent="0">
              <a:spcBef>
                <a:spcPts val="900"/>
              </a:spcBef>
              <a:buNone/>
            </a:pPr>
            <a:r>
              <a:rPr lang="en-GB" sz="2000" dirty="0"/>
              <a:t>Dots are measurements &amp; line the model.</a:t>
            </a:r>
          </a:p>
          <a:p>
            <a:pPr marL="177800" indent="0">
              <a:spcBef>
                <a:spcPts val="900"/>
              </a:spcBef>
              <a:buNone/>
            </a:pPr>
            <a:r>
              <a:rPr lang="en-GB" sz="2000" dirty="0"/>
              <a:t>Notice in dB!</a:t>
            </a:r>
          </a:p>
          <a:p>
            <a:pPr marL="177800" indent="0">
              <a:spcBef>
                <a:spcPts val="900"/>
              </a:spcBef>
              <a:buNone/>
            </a:pPr>
            <a:r>
              <a:rPr lang="en-GB" sz="2000" dirty="0"/>
              <a:t>This fit is very precise, and gives us strong comfort that our model is a good one.</a:t>
            </a:r>
            <a:br>
              <a:rPr lang="en-GB" sz="2000" b="1" dirty="0"/>
            </a:br>
            <a:endParaRPr lang="en-GB" sz="2000" dirty="0"/>
          </a:p>
          <a:p>
            <a:pPr marL="177800" indent="0" algn="ctr">
              <a:spcBef>
                <a:spcPts val="900"/>
              </a:spcBef>
              <a:buNone/>
            </a:pPr>
            <a:endParaRPr lang="en-GB" sz="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101552"/>
            <a:ext cx="500314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3898989"/>
      </p:ext>
    </p:extLst>
  </p:cSld>
  <p:clrMapOvr>
    <a:masterClrMapping/>
  </p:clrMapOvr>
  <p:transition spd="slow" advTm="5000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2030400" y="2721886"/>
            <a:ext cx="5231520" cy="52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dirty="0">
                <a:solidFill>
                  <a:schemeClr val="tx1"/>
                </a:solidFill>
                <a:ea typeface="HG Mincho Light J" charset="0"/>
                <a:cs typeface="HG Mincho Light J" charset="0"/>
              </a:rPr>
              <a:t> </a:t>
            </a:r>
          </a:p>
          <a:p>
            <a:pPr>
              <a:lnSpc>
                <a:spcPct val="95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dirty="0">
              <a:solidFill>
                <a:schemeClr val="tx1"/>
              </a:solidFill>
              <a:ea typeface="HG Mincho Light J" charset="0"/>
              <a:cs typeface="HG Mincho Light J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090880" y="2445377"/>
            <a:ext cx="4406400" cy="124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89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dirty="0">
                <a:solidFill>
                  <a:schemeClr val="tx1"/>
                </a:solidFill>
                <a:latin typeface="Courier New" pitchFamily="48" charset="0"/>
                <a:cs typeface="Courier New" pitchFamily="48" charset="0"/>
              </a:rPr>
              <a:t> </a:t>
            </a:r>
            <a:r>
              <a:rPr lang="en-GB" dirty="0">
                <a:latin typeface="Courier New" pitchFamily="48" charset="0"/>
                <a:cs typeface="Courier New" pitchFamily="48" charset="0"/>
              </a:rPr>
              <a:t> </a:t>
            </a:r>
          </a:p>
          <a:p>
            <a:pPr>
              <a:lnSpc>
                <a:spcPct val="89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dirty="0">
                <a:solidFill>
                  <a:schemeClr val="tx1"/>
                </a:solidFill>
                <a:latin typeface="Courier New" pitchFamily="48" charset="0"/>
                <a:cs typeface="Courier New" pitchFamily="48" charset="0"/>
              </a:rPr>
              <a:t> </a:t>
            </a:r>
          </a:p>
          <a:p>
            <a:pPr>
              <a:lnSpc>
                <a:spcPct val="89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dirty="0">
                <a:solidFill>
                  <a:schemeClr val="tx1"/>
                </a:solidFill>
                <a:latin typeface="Courier New" pitchFamily="48" charset="0"/>
                <a:cs typeface="Courier New" pitchFamily="48" charset="0"/>
              </a:rPr>
              <a:t> </a:t>
            </a:r>
          </a:p>
          <a:p>
            <a:pPr>
              <a:lnSpc>
                <a:spcPct val="95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dirty="0">
                <a:solidFill>
                  <a:schemeClr val="tx1"/>
                </a:solidFill>
                <a:ea typeface="HG Mincho Light J" charset="0"/>
                <a:cs typeface="HG Mincho Light J" charset="0"/>
              </a:rPr>
              <a:t> </a:t>
            </a:r>
          </a:p>
          <a:p>
            <a:pPr>
              <a:lnSpc>
                <a:spcPct val="89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dirty="0">
              <a:solidFill>
                <a:schemeClr val="tx1"/>
              </a:solidFill>
              <a:ea typeface="HG Mincho Light J" charset="0"/>
              <a:cs typeface="HG Mincho Light J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5349605" y="2127459"/>
            <a:ext cx="2916020" cy="2368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The predicted isolation (the continuous line) and back-reflectances (co-polar: long-dash line;  cross-polar: short-dash line) for a circulator designed to give optimum performance at 100 GHz. The points are measured isolations</a:t>
            </a:r>
            <a:endParaRPr lang="en-GB" dirty="0">
              <a:solidFill>
                <a:schemeClr val="tx1"/>
              </a:solidFill>
              <a:latin typeface="+mn-lt"/>
              <a:ea typeface="HG Mincho Light J" charset="0"/>
              <a:cs typeface="HG Mincho Light J" charset="0"/>
            </a:endParaRPr>
          </a:p>
        </p:txBody>
      </p:sp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27004"/>
            <a:ext cx="167575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2945" tIns="41473" rIns="82945" bIns="4147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24929" name="Picture 1" descr="Isolator_insertion_loss_bold_few points_inc_refle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018" y="2003240"/>
            <a:ext cx="4830367" cy="298113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39560" y="192454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94 GHz Isolation – </a:t>
            </a:r>
            <a:br>
              <a:rPr lang="en-GB" sz="2400" dirty="0"/>
            </a:br>
            <a:r>
              <a:rPr lang="en-GB" sz="2400" dirty="0"/>
              <a:t>Theory and Experiment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2030400" y="2721886"/>
            <a:ext cx="5231520" cy="52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dirty="0">
                <a:solidFill>
                  <a:schemeClr val="tx1"/>
                </a:solidFill>
                <a:ea typeface="HG Mincho Light J" charset="0"/>
                <a:cs typeface="HG Mincho Light J" charset="0"/>
              </a:rPr>
              <a:t> </a:t>
            </a:r>
          </a:p>
          <a:p>
            <a:pPr>
              <a:lnSpc>
                <a:spcPct val="95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dirty="0">
              <a:solidFill>
                <a:schemeClr val="tx1"/>
              </a:solidFill>
              <a:ea typeface="HG Mincho Light J" charset="0"/>
              <a:cs typeface="HG Mincho Light J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090880" y="2445377"/>
            <a:ext cx="4406400" cy="124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89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dirty="0">
                <a:solidFill>
                  <a:schemeClr val="tx1"/>
                </a:solidFill>
                <a:latin typeface="Courier New" pitchFamily="48" charset="0"/>
                <a:cs typeface="Courier New" pitchFamily="48" charset="0"/>
              </a:rPr>
              <a:t> </a:t>
            </a:r>
            <a:r>
              <a:rPr lang="en-GB" dirty="0">
                <a:latin typeface="Courier New" pitchFamily="48" charset="0"/>
                <a:cs typeface="Courier New" pitchFamily="48" charset="0"/>
              </a:rPr>
              <a:t> </a:t>
            </a:r>
          </a:p>
          <a:p>
            <a:pPr>
              <a:lnSpc>
                <a:spcPct val="89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dirty="0">
                <a:solidFill>
                  <a:schemeClr val="tx1"/>
                </a:solidFill>
                <a:latin typeface="Courier New" pitchFamily="48" charset="0"/>
                <a:cs typeface="Courier New" pitchFamily="48" charset="0"/>
              </a:rPr>
              <a:t> </a:t>
            </a:r>
          </a:p>
          <a:p>
            <a:pPr>
              <a:lnSpc>
                <a:spcPct val="89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dirty="0">
                <a:solidFill>
                  <a:schemeClr val="tx1"/>
                </a:solidFill>
                <a:latin typeface="Courier New" pitchFamily="48" charset="0"/>
                <a:cs typeface="Courier New" pitchFamily="48" charset="0"/>
              </a:rPr>
              <a:t> </a:t>
            </a:r>
          </a:p>
          <a:p>
            <a:pPr>
              <a:lnSpc>
                <a:spcPct val="95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dirty="0">
                <a:solidFill>
                  <a:schemeClr val="tx1"/>
                </a:solidFill>
                <a:ea typeface="HG Mincho Light J" charset="0"/>
                <a:cs typeface="HG Mincho Light J" charset="0"/>
              </a:rPr>
              <a:t> </a:t>
            </a:r>
          </a:p>
          <a:p>
            <a:pPr>
              <a:lnSpc>
                <a:spcPct val="89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dirty="0">
              <a:solidFill>
                <a:schemeClr val="tx1"/>
              </a:solidFill>
              <a:ea typeface="HG Mincho Light J" charset="0"/>
              <a:cs typeface="HG Mincho Light J" charset="0"/>
            </a:endParaRPr>
          </a:p>
        </p:txBody>
      </p:sp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27004"/>
            <a:ext cx="167575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2945" tIns="41473" rIns="82945" bIns="4147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0" y="27004"/>
            <a:ext cx="167575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2945" tIns="41473" rIns="82945" bIns="4147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48482" name="Rectangle 2"/>
          <p:cNvSpPr>
            <a:spLocks noChangeArrowheads="1"/>
          </p:cNvSpPr>
          <p:nvPr/>
        </p:nvSpPr>
        <p:spPr bwMode="auto">
          <a:xfrm>
            <a:off x="0" y="27004"/>
            <a:ext cx="167575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2945" tIns="41473" rIns="82945" bIns="4147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48481" name="Picture 1" descr="240_wideband_insertion_loss_prediction_Goy_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372" y="1938433"/>
            <a:ext cx="5778955" cy="3564399"/>
          </a:xfrm>
          <a:prstGeom prst="rect">
            <a:avLst/>
          </a:prstGeom>
          <a:noFill/>
        </p:spPr>
      </p:pic>
      <p:sp>
        <p:nvSpPr>
          <p:cNvPr id="148483" name="Rectangle 3"/>
          <p:cNvSpPr>
            <a:spLocks noChangeArrowheads="1"/>
          </p:cNvSpPr>
          <p:nvPr/>
        </p:nvSpPr>
        <p:spPr bwMode="auto">
          <a:xfrm>
            <a:off x="6451214" y="2286000"/>
            <a:ext cx="2203215" cy="259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945" tIns="41473" rIns="82945" bIns="41473" numCol="1" anchor="ctr" anchorCtr="0" compatLnSpc="1">
            <a:prstTxWarp prst="textNoShape">
              <a:avLst/>
            </a:prstTxWarp>
            <a:spAutoFit/>
          </a:bodyPr>
          <a:lstStyle/>
          <a:p>
            <a:pPr defTabSz="829452" eaLnBrk="0" hangingPunct="0"/>
            <a:r>
              <a:rPr lang="en-US" dirty="0">
                <a:latin typeface="+mn-lt"/>
                <a:ea typeface="Times New Roman" pitchFamily="18" charset="0"/>
              </a:rPr>
              <a:t>The isolation of a circulator designed for optimum </a:t>
            </a:r>
            <a:br>
              <a:rPr lang="en-US" dirty="0">
                <a:latin typeface="+mn-lt"/>
                <a:ea typeface="Times New Roman" pitchFamily="18" charset="0"/>
              </a:rPr>
            </a:br>
            <a:r>
              <a:rPr lang="en-US" dirty="0">
                <a:latin typeface="+mn-lt"/>
                <a:ea typeface="Times New Roman" pitchFamily="18" charset="0"/>
              </a:rPr>
              <a:t>performance at 240 GHz. The line is the predicted  </a:t>
            </a:r>
            <a:br>
              <a:rPr lang="en-US" dirty="0">
                <a:latin typeface="+mn-lt"/>
                <a:ea typeface="Times New Roman" pitchFamily="18" charset="0"/>
              </a:rPr>
            </a:br>
            <a:r>
              <a:rPr lang="en-US" dirty="0">
                <a:latin typeface="+mn-lt"/>
                <a:ea typeface="Times New Roman" pitchFamily="18" charset="0"/>
              </a:rPr>
              <a:t>performance and the points are the measured values</a:t>
            </a:r>
            <a:r>
              <a:rPr lang="en-US" sz="700" dirty="0">
                <a:latin typeface="+mn-lt"/>
                <a:ea typeface="Times New Roman" pitchFamily="18" charset="0"/>
              </a:rPr>
              <a:t>. </a:t>
            </a:r>
            <a:endParaRPr lang="en-US" sz="22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0" y="235803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Isolator - Wideband </a:t>
            </a:r>
            <a:br>
              <a:rPr lang="en-GB" sz="2400" dirty="0"/>
            </a:br>
            <a:r>
              <a:rPr lang="en-GB" sz="2400" dirty="0"/>
              <a:t>performance &gt;100 GHz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" y="1600200"/>
            <a:ext cx="2789237" cy="2362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781300"/>
            <a:ext cx="3744432" cy="297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4390072"/>
            <a:ext cx="358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100 &amp; 200 GHz ESR Bridge for Neutron Scattering Experiments</a:t>
            </a:r>
          </a:p>
          <a:p>
            <a:endParaRPr lang="en-GB" dirty="0"/>
          </a:p>
          <a:p>
            <a:r>
              <a:rPr lang="en-GB" dirty="0"/>
              <a:t>Collin Broholm – Johns Hopkins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744432" y="1882886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All of these appear in our HF EPR Bridges – and many other Instruments besides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81300" y="235803"/>
            <a:ext cx="415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HF EPR enabled by </a:t>
            </a:r>
          </a:p>
          <a:p>
            <a:pPr algn="ctr"/>
            <a:r>
              <a:rPr lang="en-GB" sz="2400" dirty="0"/>
              <a:t>Quasi-Optical Components</a:t>
            </a:r>
            <a:endParaRPr lang="en-GB" sz="2400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1E98D9-960D-4EC2-BF24-4D063E0BB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00200"/>
            <a:ext cx="5410200" cy="3913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F4A32-E7AD-48C6-ABD8-909EDE023908}"/>
              </a:ext>
            </a:extLst>
          </p:cNvPr>
          <p:cNvSpPr txBox="1"/>
          <p:nvPr/>
        </p:nvSpPr>
        <p:spPr>
          <a:xfrm>
            <a:off x="6248400" y="1828800"/>
            <a:ext cx="25146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Initial work between TK and </a:t>
            </a:r>
            <a:r>
              <a:rPr lang="en-GB" sz="2800" dirty="0" err="1"/>
              <a:t>Nenovision</a:t>
            </a:r>
            <a:endParaRPr lang="en-GB" sz="28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3248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176298" y="1459386"/>
            <a:ext cx="3809616" cy="417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38"/>
              </a:spcAft>
            </a:pPr>
            <a:r>
              <a:rPr lang="en-GB" sz="800" b="1" dirty="0"/>
              <a:t>Quasi-optical ESR bridges and probes</a:t>
            </a:r>
          </a:p>
          <a:p>
            <a:pPr algn="just">
              <a:spcAft>
                <a:spcPts val="415"/>
              </a:spcAft>
            </a:pPr>
            <a:r>
              <a:rPr lang="en-GB" sz="800" dirty="0"/>
              <a:t>For over 20 years TK has been working with leading experimental scientists to design and build high field EPR and DNP bridges.</a:t>
            </a:r>
          </a:p>
          <a:p>
            <a:pPr algn="just">
              <a:spcAft>
                <a:spcPts val="415"/>
              </a:spcAft>
            </a:pPr>
            <a:r>
              <a:rPr lang="en-GB" sz="800" dirty="0"/>
              <a:t>Predominately working at W-band and above, and drawing upon expertise at the University of St Andrews, we have installations in universities and national labs around the world.</a:t>
            </a:r>
          </a:p>
          <a:p>
            <a:pPr algn="just">
              <a:spcAft>
                <a:spcPts val="415"/>
              </a:spcAft>
            </a:pPr>
            <a:r>
              <a:rPr lang="en-GB" sz="800" dirty="0"/>
              <a:t>Examples of our systems and products are shown here, including low loss quasi-optics and HE11 probes, and cooled broad-band detector technologies.</a:t>
            </a:r>
          </a:p>
          <a:p>
            <a:pPr algn="just">
              <a:spcAft>
                <a:spcPts val="415"/>
              </a:spcAft>
            </a:pPr>
            <a:r>
              <a:rPr lang="en-GB" sz="800" dirty="0"/>
              <a:t>Our customers include groups at CNRS Grenoble, St Andrews, Stuttgart, EPFL Lausanne, Heidelberg, Pisa, Saclay, Nottingham, Warwick, </a:t>
            </a:r>
            <a:r>
              <a:rPr lang="en-US" sz="800" dirty="0"/>
              <a:t>Mulheim, Berlin Frankfurt, MIT, NHMFL, Cornell, Yale, UF Gainesville, Northeastern, Northwestern, John Hopkins, </a:t>
            </a:r>
            <a:r>
              <a:rPr lang="en-GB" sz="800" dirty="0"/>
              <a:t>PNNL, UCSB and Weizmann Institute of Science.</a:t>
            </a:r>
          </a:p>
          <a:p>
            <a:pPr algn="just">
              <a:spcBef>
                <a:spcPts val="415"/>
              </a:spcBef>
              <a:spcAft>
                <a:spcPts val="138"/>
              </a:spcAft>
            </a:pPr>
            <a:r>
              <a:rPr lang="en-GB" sz="800" b="1" dirty="0"/>
              <a:t>ESR bridges</a:t>
            </a:r>
          </a:p>
          <a:p>
            <a:pPr algn="just"/>
            <a:r>
              <a:rPr lang="en-GB" sz="800" dirty="0"/>
              <a:t>TK and QMC manufacture quasi-optical QO benches, free-space isolators, refocussing mirrors, feed horns, corrugated waveguides and tapers, wire grid polarisers, RF absorber loads, lenses, free-space filters and detector systems.  We regularly collaborate with Virginia Diodes Inc. who supply other detectors and sources.</a:t>
            </a:r>
          </a:p>
          <a:p>
            <a:pPr algn="just">
              <a:spcBef>
                <a:spcPts val="415"/>
              </a:spcBef>
              <a:spcAft>
                <a:spcPts val="138"/>
              </a:spcAft>
            </a:pPr>
            <a:r>
              <a:rPr lang="en-GB" sz="800" b="1" dirty="0"/>
              <a:t>ESR probes</a:t>
            </a:r>
          </a:p>
          <a:p>
            <a:pPr algn="just"/>
            <a:r>
              <a:rPr lang="en-GB" sz="800" dirty="0"/>
              <a:t>Based on HE11 corrugated circular German/nickel silver waveguides with cryostat heads and corrugated tapers, these are used to provide efficient transmission along magnet bores and through cryostats.</a:t>
            </a:r>
          </a:p>
          <a:p>
            <a:pPr algn="just">
              <a:spcBef>
                <a:spcPts val="415"/>
              </a:spcBef>
              <a:spcAft>
                <a:spcPts val="138"/>
              </a:spcAft>
            </a:pPr>
            <a:r>
              <a:rPr lang="en-GB" sz="800" b="1" dirty="0"/>
              <a:t>Detector systems</a:t>
            </a:r>
          </a:p>
          <a:p>
            <a:pPr algn="just"/>
            <a:r>
              <a:rPr lang="en-US" sz="800" dirty="0"/>
              <a:t>Our sister company QMC Instruments offers a range of high-sensitivity (1 </a:t>
            </a:r>
            <a:r>
              <a:rPr lang="en-US" sz="800" dirty="0" err="1"/>
              <a:t>pW</a:t>
            </a:r>
            <a:r>
              <a:rPr lang="en-US" sz="800" dirty="0"/>
              <a:t>/Hz</a:t>
            </a:r>
            <a:r>
              <a:rPr lang="en-US" sz="800" baseline="30000" dirty="0"/>
              <a:t>½</a:t>
            </a:r>
            <a:r>
              <a:rPr lang="en-US" sz="800" dirty="0"/>
              <a:t>) detectors that operate at 4 K and below, including systems packaged with our own cryostats, optics, filters and amplifiers.</a:t>
            </a:r>
            <a:endParaRPr lang="en-GB" sz="800" dirty="0"/>
          </a:p>
          <a:p>
            <a:pPr marL="125289" indent="-59347" algn="just">
              <a:buFont typeface="Arial" panose="020B0604020202020204" pitchFamily="34" charset="0"/>
              <a:buChar char="•"/>
            </a:pPr>
            <a:r>
              <a:rPr lang="en-US" sz="800" dirty="0"/>
              <a:t>Superconducting bolometer</a:t>
            </a:r>
            <a:endParaRPr lang="en-GB" sz="800" dirty="0"/>
          </a:p>
          <a:p>
            <a:pPr marL="125289" indent="-59347" algn="just">
              <a:buFont typeface="Arial" panose="020B0604020202020204" pitchFamily="34" charset="0"/>
              <a:buChar char="•"/>
            </a:pPr>
            <a:r>
              <a:rPr lang="en-US" sz="800" dirty="0" err="1"/>
              <a:t>InSb</a:t>
            </a:r>
            <a:r>
              <a:rPr lang="en-US" sz="800" dirty="0"/>
              <a:t> HEB (hot electron bolometer)</a:t>
            </a:r>
          </a:p>
          <a:p>
            <a:pPr marL="125289" indent="-59347" algn="just">
              <a:buFont typeface="Arial" panose="020B0604020202020204" pitchFamily="34" charset="0"/>
              <a:buChar char="•"/>
            </a:pPr>
            <a:r>
              <a:rPr lang="en-US" sz="800" dirty="0"/>
              <a:t>Magnetically enhanced </a:t>
            </a:r>
            <a:r>
              <a:rPr lang="en-US" sz="800" dirty="0" err="1"/>
              <a:t>InSb</a:t>
            </a:r>
            <a:r>
              <a:rPr lang="en-US" sz="800" dirty="0"/>
              <a:t> HEB</a:t>
            </a:r>
          </a:p>
          <a:p>
            <a:pPr marL="125289" indent="-59347" algn="just">
              <a:buFont typeface="Arial" panose="020B0604020202020204" pitchFamily="34" charset="0"/>
              <a:buChar char="•"/>
            </a:pPr>
            <a:r>
              <a:rPr lang="en-US" sz="692" dirty="0"/>
              <a:t>Doped germanium photoconductor</a:t>
            </a:r>
            <a:endParaRPr lang="en-GB" sz="692" dirty="0"/>
          </a:p>
        </p:txBody>
      </p:sp>
      <p:grpSp>
        <p:nvGrpSpPr>
          <p:cNvPr id="52" name="Group 51"/>
          <p:cNvGrpSpPr/>
          <p:nvPr/>
        </p:nvGrpSpPr>
        <p:grpSpPr>
          <a:xfrm>
            <a:off x="7237788" y="5121841"/>
            <a:ext cx="760869" cy="748437"/>
            <a:chOff x="-1713378" y="6078335"/>
            <a:chExt cx="1099033" cy="1081075"/>
          </a:xfrm>
        </p:grpSpPr>
        <p:pic>
          <p:nvPicPr>
            <p:cNvPr id="32" name="Picture 31" descr="C:\Users\Kevin_Pike\AppData\Local\Microsoft\Windows\INetCache\Content.Word\Ge detector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22"/>
            <a:stretch/>
          </p:blipFill>
          <p:spPr bwMode="auto">
            <a:xfrm>
              <a:off x="-1694345" y="6078335"/>
              <a:ext cx="1080000" cy="100819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6" name="Text Box 2"/>
            <p:cNvSpPr txBox="1">
              <a:spLocks noChangeArrowheads="1"/>
            </p:cNvSpPr>
            <p:nvPr/>
          </p:nvSpPr>
          <p:spPr bwMode="auto">
            <a:xfrm>
              <a:off x="-1713378" y="6963525"/>
              <a:ext cx="1099033" cy="19588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24923" tIns="24923" rIns="0" bIns="24923" anchor="t" anchorCtr="0">
              <a:spAutoFit/>
            </a:bodyPr>
            <a:lstStyle/>
            <a:p>
              <a:pPr marR="49676">
                <a:spcBef>
                  <a:spcPts val="346"/>
                </a:spcBef>
                <a:spcAft>
                  <a:spcPts val="0"/>
                </a:spcAft>
              </a:pPr>
              <a:r>
                <a:rPr lang="en-GB" sz="554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Cryostat and bolometer</a:t>
              </a:r>
              <a:endParaRPr lang="en-GB" sz="623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60264" y="6111809"/>
              <a:ext cx="239397" cy="165166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1157069" y="5883561"/>
            <a:ext cx="747874" cy="744482"/>
            <a:chOff x="5208619" y="7719140"/>
            <a:chExt cx="1080262" cy="1075363"/>
          </a:xfrm>
        </p:grpSpPr>
        <p:grpSp>
          <p:nvGrpSpPr>
            <p:cNvPr id="53" name="Group 52"/>
            <p:cNvGrpSpPr/>
            <p:nvPr/>
          </p:nvGrpSpPr>
          <p:grpSpPr>
            <a:xfrm>
              <a:off x="5208619" y="7719140"/>
              <a:ext cx="1080262" cy="1075363"/>
              <a:chOff x="5208619" y="7719140"/>
              <a:chExt cx="1080262" cy="1075363"/>
            </a:xfrm>
          </p:grpSpPr>
          <p:pic>
            <p:nvPicPr>
              <p:cNvPr id="13" name="Picture 12" descr="C:\Users\Kevin_Pike\AppData\Local\Microsoft\Windows\INetCache\Content.Word\Indium Antimonide (InSb) hot electron bolometers (HEBs)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8881" y="7719140"/>
                <a:ext cx="1080000" cy="75541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5208619" y="8475437"/>
                <a:ext cx="1080262" cy="31906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24923" tIns="24923" rIns="0" bIns="24923" anchor="t" anchorCtr="0">
                <a:spAutoFit/>
              </a:bodyPr>
              <a:lstStyle/>
              <a:p>
                <a:pPr marR="49676">
                  <a:spcBef>
                    <a:spcPts val="346"/>
                  </a:spcBef>
                  <a:spcAft>
                    <a:spcPts val="0"/>
                  </a:spcAft>
                </a:pPr>
                <a:r>
                  <a:rPr lang="en-GB" sz="554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InSb hot electron bolometer</a:t>
                </a:r>
                <a:endParaRPr lang="en-GB" sz="623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0597" y="7747728"/>
              <a:ext cx="239397" cy="165166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6187175" y="3263091"/>
            <a:ext cx="996923" cy="1304038"/>
            <a:chOff x="554410" y="5797637"/>
            <a:chExt cx="1440000" cy="1883611"/>
          </a:xfrm>
        </p:grpSpPr>
        <p:grpSp>
          <p:nvGrpSpPr>
            <p:cNvPr id="49" name="Group 48"/>
            <p:cNvGrpSpPr/>
            <p:nvPr/>
          </p:nvGrpSpPr>
          <p:grpSpPr>
            <a:xfrm>
              <a:off x="554410" y="5797637"/>
              <a:ext cx="1440000" cy="1883611"/>
              <a:chOff x="554410" y="5797637"/>
              <a:chExt cx="1440000" cy="1883611"/>
            </a:xfrm>
          </p:grpSpPr>
          <p:pic>
            <p:nvPicPr>
              <p:cNvPr id="38" name="Picture 37" descr="C:\Users\Kevin_Pike\AppData\Local\Microsoft\Windows\INetCache\Content.Word\cryostats.jp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410" y="5797637"/>
                <a:ext cx="1440000" cy="179607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" name="Text Box 2"/>
              <p:cNvSpPr txBox="1">
                <a:spLocks noChangeArrowheads="1"/>
              </p:cNvSpPr>
              <p:nvPr/>
            </p:nvSpPr>
            <p:spPr bwMode="auto">
              <a:xfrm>
                <a:off x="576263" y="7239000"/>
                <a:ext cx="833437" cy="44224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24923" tIns="24923" rIns="0" bIns="24923" anchor="t" anchorCtr="0">
                <a:spAutoFit/>
              </a:bodyPr>
              <a:lstStyle/>
              <a:p>
                <a:pPr marR="49676"/>
                <a:r>
                  <a:rPr lang="en-GB" sz="554" dirty="0"/>
                  <a:t>LHe and dry detector systems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778" y="5840346"/>
              <a:ext cx="349843" cy="241366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354046" y="1313443"/>
            <a:ext cx="996923" cy="1160383"/>
            <a:chOff x="557202" y="1495696"/>
            <a:chExt cx="1440000" cy="167610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02" y="1495696"/>
              <a:ext cx="1440000" cy="1572624"/>
            </a:xfrm>
            <a:prstGeom prst="rect">
              <a:avLst/>
            </a:prstGeom>
          </p:spPr>
        </p:pic>
        <p:sp>
          <p:nvSpPr>
            <p:cNvPr id="55" name="Text Box 2"/>
            <p:cNvSpPr txBox="1">
              <a:spLocks noChangeArrowheads="1"/>
            </p:cNvSpPr>
            <p:nvPr/>
          </p:nvSpPr>
          <p:spPr bwMode="auto">
            <a:xfrm>
              <a:off x="582611" y="2852738"/>
              <a:ext cx="979625" cy="31906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24923" tIns="24923" rIns="24923" bIns="24923" anchor="t" anchorCtr="0">
              <a:spAutoFit/>
            </a:bodyPr>
            <a:lstStyle/>
            <a:p>
              <a:pPr marR="49676" algn="ctr"/>
              <a:r>
                <a:rPr lang="en-GB" sz="554" dirty="0"/>
                <a:t>HiPER spectrometer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62000" y="2606829"/>
            <a:ext cx="996923" cy="1469690"/>
            <a:chOff x="560688" y="3376495"/>
            <a:chExt cx="1440000" cy="212288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7" r="6713" b="9471"/>
            <a:stretch/>
          </p:blipFill>
          <p:spPr>
            <a:xfrm>
              <a:off x="560688" y="3376495"/>
              <a:ext cx="1440000" cy="1900355"/>
            </a:xfrm>
            <a:prstGeom prst="rect">
              <a:avLst/>
            </a:prstGeom>
          </p:spPr>
        </p:pic>
        <p:sp>
          <p:nvSpPr>
            <p:cNvPr id="56" name="Text Box 2"/>
            <p:cNvSpPr txBox="1">
              <a:spLocks noChangeArrowheads="1"/>
            </p:cNvSpPr>
            <p:nvPr/>
          </p:nvSpPr>
          <p:spPr bwMode="auto">
            <a:xfrm>
              <a:off x="584199" y="4933950"/>
              <a:ext cx="673101" cy="5654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24923" tIns="24923" rIns="0" bIns="24923" anchor="t" anchorCtr="0">
              <a:spAutoFit/>
            </a:bodyPr>
            <a:lstStyle/>
            <a:p>
              <a:pPr marR="49676"/>
              <a:r>
                <a:rPr lang="en-GB" sz="554" dirty="0"/>
                <a:t>Stuttgart ESR spectrometer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62979" y="4160283"/>
            <a:ext cx="996923" cy="1386966"/>
            <a:chOff x="561657" y="5053965"/>
            <a:chExt cx="1440000" cy="2003395"/>
          </a:xfrm>
        </p:grpSpPr>
        <p:pic>
          <p:nvPicPr>
            <p:cNvPr id="22" name="Picture 21" descr="C:\Users\Kevin_Pike\AppData\Local\Microsoft\Windows\INetCache\Content.Word\IMG_2595 rotated.jpg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57" y="5053965"/>
              <a:ext cx="1440000" cy="1920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Text Box 2"/>
            <p:cNvSpPr txBox="1">
              <a:spLocks noChangeArrowheads="1"/>
            </p:cNvSpPr>
            <p:nvPr/>
          </p:nvSpPr>
          <p:spPr bwMode="auto">
            <a:xfrm>
              <a:off x="584200" y="6615112"/>
              <a:ext cx="806451" cy="4422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24923" tIns="24923" rIns="0" bIns="24923" anchor="t" anchorCtr="0">
              <a:spAutoFit/>
            </a:bodyPr>
            <a:lstStyle/>
            <a:p>
              <a:pPr marR="49676"/>
              <a:r>
                <a:rPr lang="en-GB" sz="554" dirty="0"/>
                <a:t>FSU NHMFL DNP QO bench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543800" y="1313443"/>
            <a:ext cx="747692" cy="1177188"/>
            <a:chOff x="5235092" y="1576946"/>
            <a:chExt cx="1080000" cy="1700383"/>
          </a:xfrm>
        </p:grpSpPr>
        <p:pic>
          <p:nvPicPr>
            <p:cNvPr id="23" name="Picture 22" descr="C:\Users\Kevin_Pike\AppData\Local\Microsoft\Windows\INetCache\Content.Word\Weizmann mirrors.jpg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5092" y="1576946"/>
              <a:ext cx="1080000" cy="13797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Text Box 2"/>
            <p:cNvSpPr txBox="1">
              <a:spLocks noChangeArrowheads="1"/>
            </p:cNvSpPr>
            <p:nvPr/>
          </p:nvSpPr>
          <p:spPr bwMode="auto">
            <a:xfrm>
              <a:off x="5235092" y="2958263"/>
              <a:ext cx="1080000" cy="31906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24923" tIns="24923" rIns="0" bIns="24923" anchor="t" anchorCtr="0">
              <a:spAutoFit/>
            </a:bodyPr>
            <a:lstStyle/>
            <a:p>
              <a:pPr marR="49676">
                <a:spcBef>
                  <a:spcPts val="346"/>
                </a:spcBef>
                <a:spcAft>
                  <a:spcPts val="0"/>
                </a:spcAft>
              </a:pPr>
              <a:r>
                <a:rPr lang="en-GB" sz="554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Weizmann ESR probe head mirrors</a:t>
              </a:r>
              <a:endParaRPr lang="en-GB" sz="623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798930" y="5268853"/>
            <a:ext cx="2012313" cy="454061"/>
            <a:chOff x="2145270" y="4509961"/>
            <a:chExt cx="2906674" cy="655866"/>
          </a:xfrm>
        </p:grpSpPr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2145270" y="4509961"/>
              <a:ext cx="2906674" cy="651519"/>
              <a:chOff x="0" y="193184"/>
              <a:chExt cx="5723255" cy="1283780"/>
            </a:xfrm>
          </p:grpSpPr>
          <p:pic>
            <p:nvPicPr>
              <p:cNvPr id="17" name="Picture 16" descr="C:\Users\Kevin_Pike\AppData\Local\Microsoft\Windows\INetCache\Content.Word\ESR-PROBE-001.png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388"/>
              <a:stretch/>
            </p:blipFill>
            <p:spPr bwMode="auto">
              <a:xfrm>
                <a:off x="0" y="612469"/>
                <a:ext cx="5723255" cy="8644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Picture 17" descr="C:\Users\Kevin_Pike\AppData\Local\Microsoft\Windows\INetCache\Content.Word\ESR-PROBE-002.png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9963"/>
              <a:stretch/>
            </p:blipFill>
            <p:spPr bwMode="auto">
              <a:xfrm>
                <a:off x="2691438" y="260154"/>
                <a:ext cx="2204085" cy="51625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9" name="Picture 18" descr="C:\Users\Kevin_Pike\AppData\Local\Microsoft\Windows\INetCache\Content.Word\ESR-PROBE-003.png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996" b="1764"/>
              <a:stretch/>
            </p:blipFill>
            <p:spPr bwMode="auto">
              <a:xfrm>
                <a:off x="466670" y="193184"/>
                <a:ext cx="1983105" cy="677639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64" name="Text Box 2"/>
            <p:cNvSpPr txBox="1">
              <a:spLocks noChangeArrowheads="1"/>
            </p:cNvSpPr>
            <p:nvPr/>
          </p:nvSpPr>
          <p:spPr bwMode="auto">
            <a:xfrm>
              <a:off x="4023513" y="4969942"/>
              <a:ext cx="959968" cy="19588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24923" tIns="24923" rIns="0" bIns="24923" anchor="t" anchorCtr="0">
              <a:spAutoFit/>
            </a:bodyPr>
            <a:lstStyle/>
            <a:p>
              <a:pPr marR="49676">
                <a:spcBef>
                  <a:spcPts val="346"/>
                </a:spcBef>
                <a:spcAft>
                  <a:spcPts val="0"/>
                </a:spcAft>
              </a:pPr>
              <a:r>
                <a:rPr lang="en-GB" sz="554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Stuttgart ESR probe</a:t>
              </a:r>
              <a:endParaRPr lang="en-GB" sz="623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469025" y="1857813"/>
            <a:ext cx="747692" cy="931106"/>
            <a:chOff x="5234940" y="3305174"/>
            <a:chExt cx="1080000" cy="1344931"/>
          </a:xfrm>
        </p:grpSpPr>
        <p:pic>
          <p:nvPicPr>
            <p:cNvPr id="65" name="Picture 64" descr="C:\Users\Kevin_Pike\AppData\Local\Microsoft\Windows\INetCache\Content.Word\MITRE-PROBE-EXAMPLE.PNG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2" t="60675" r="70597" b="3784"/>
            <a:stretch/>
          </p:blipFill>
          <p:spPr bwMode="auto">
            <a:xfrm>
              <a:off x="5234940" y="3305174"/>
              <a:ext cx="1080000" cy="134493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6" name="Text Box 2"/>
            <p:cNvSpPr txBox="1">
              <a:spLocks noChangeArrowheads="1"/>
            </p:cNvSpPr>
            <p:nvPr/>
          </p:nvSpPr>
          <p:spPr bwMode="auto">
            <a:xfrm>
              <a:off x="5547512" y="3346882"/>
              <a:ext cx="731367" cy="31906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24923" tIns="24923" rIns="0" bIns="24923" anchor="t" anchorCtr="0">
              <a:spAutoFit/>
            </a:bodyPr>
            <a:lstStyle/>
            <a:p>
              <a:pPr marR="49676">
                <a:spcBef>
                  <a:spcPts val="346"/>
                </a:spcBef>
                <a:spcAft>
                  <a:spcPts val="0"/>
                </a:spcAft>
              </a:pPr>
              <a:r>
                <a:rPr lang="en-GB" sz="554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Weizmann ESR probe head</a:t>
              </a:r>
              <a:endParaRPr lang="en-GB" sz="623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607037" y="3005063"/>
            <a:ext cx="927363" cy="917396"/>
            <a:chOff x="5217863" y="4973003"/>
            <a:chExt cx="1080000" cy="828769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7863" y="4973003"/>
              <a:ext cx="1080000" cy="746930"/>
            </a:xfrm>
            <a:prstGeom prst="rect">
              <a:avLst/>
            </a:prstGeom>
            <a:noFill/>
          </p:spPr>
        </p:pic>
        <p:sp>
          <p:nvSpPr>
            <p:cNvPr id="70" name="Text Box 2"/>
            <p:cNvSpPr txBox="1">
              <a:spLocks noChangeArrowheads="1"/>
            </p:cNvSpPr>
            <p:nvPr/>
          </p:nvSpPr>
          <p:spPr bwMode="auto">
            <a:xfrm>
              <a:off x="5217863" y="5482706"/>
              <a:ext cx="1080000" cy="31906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24923" tIns="24923" rIns="0" bIns="24923" anchor="t" anchorCtr="0">
              <a:spAutoFit/>
            </a:bodyPr>
            <a:lstStyle/>
            <a:p>
              <a:pPr marR="49676">
                <a:spcBef>
                  <a:spcPts val="346"/>
                </a:spcBef>
                <a:spcAft>
                  <a:spcPts val="0"/>
                </a:spcAft>
              </a:pPr>
              <a:r>
                <a:rPr lang="en-GB" sz="554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Ultra-Gaussian feed horn &amp; VDI multipliers</a:t>
              </a:r>
              <a:endParaRPr lang="en-GB" sz="623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679642" y="4206413"/>
            <a:ext cx="747692" cy="735323"/>
            <a:chOff x="5207951" y="5717539"/>
            <a:chExt cx="1080000" cy="1062133"/>
          </a:xfrm>
        </p:grpSpPr>
        <p:pic>
          <p:nvPicPr>
            <p:cNvPr id="71" name="Picture 70" descr="C:\Users\Kevin_Pike\AppData\Local\Microsoft\Windows\INetCache\Content.Word\IMG_0094 cropped.jpg"/>
            <p:cNvPicPr/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7951" y="5717539"/>
              <a:ext cx="1080000" cy="7918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" name="Text Box 2"/>
            <p:cNvSpPr txBox="1">
              <a:spLocks noChangeArrowheads="1"/>
            </p:cNvSpPr>
            <p:nvPr/>
          </p:nvSpPr>
          <p:spPr bwMode="auto">
            <a:xfrm>
              <a:off x="5207951" y="6460606"/>
              <a:ext cx="1080000" cy="31906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24923" tIns="24923" rIns="0" bIns="24923" anchor="t" anchorCtr="0">
              <a:spAutoFit/>
            </a:bodyPr>
            <a:lstStyle/>
            <a:p>
              <a:pPr marR="49676">
                <a:spcBef>
                  <a:spcPts val="346"/>
                </a:spcBef>
                <a:spcAft>
                  <a:spcPts val="0"/>
                </a:spcAft>
              </a:pPr>
              <a:r>
                <a:rPr lang="en-GB" sz="554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Corrugated waveguide with mitre bend</a:t>
              </a:r>
              <a:endParaRPr lang="en-GB" sz="623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7FF8314-55EA-41D4-B176-DAA24A11A4A4}"/>
              </a:ext>
            </a:extLst>
          </p:cNvPr>
          <p:cNvSpPr txBox="1"/>
          <p:nvPr/>
        </p:nvSpPr>
        <p:spPr>
          <a:xfrm>
            <a:off x="2590800" y="282055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About Thomas Keating</a:t>
            </a:r>
          </a:p>
        </p:txBody>
      </p:sp>
    </p:spTree>
    <p:extLst>
      <p:ext uri="{BB962C8B-B14F-4D97-AF65-F5344CB8AC3E}">
        <p14:creationId xmlns:p14="http://schemas.microsoft.com/office/powerpoint/2010/main" val="195623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20774B-DF4D-46B9-9519-175711C6B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3276600" cy="4832984"/>
          </a:xfrm>
          <a:prstGeom prst="rect">
            <a:avLst/>
          </a:prstGeom>
        </p:spPr>
      </p:pic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16000" y="6238735"/>
            <a:ext cx="8821440" cy="515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endParaRPr lang="en-GB" dirty="0">
              <a:latin typeface="Arial" charset="0"/>
              <a:cs typeface="Arial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endParaRPr lang="en-GB" dirty="0">
              <a:latin typeface="Arial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810000" y="1905000"/>
            <a:ext cx="5105400" cy="332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33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2000" b="1" dirty="0">
              <a:latin typeface="+mn-lt"/>
              <a:ea typeface="HG Mincho Light J" charset="0"/>
              <a:cs typeface="HG Mincho Light J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2000" b="1" dirty="0">
                <a:ea typeface="HG Mincho Light J" charset="0"/>
                <a:cs typeface="HG Mincho Light J" charset="0"/>
              </a:rPr>
              <a:t>Colleagues from TK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2000" b="1" dirty="0">
              <a:ea typeface="HG Mincho Light J" charset="0"/>
              <a:cs typeface="HG Mincho Light J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2000" b="1" dirty="0">
                <a:ea typeface="HG Mincho Light J" charset="0"/>
                <a:cs typeface="HG Mincho Light J" charset="0"/>
              </a:rPr>
              <a:t>Dr Kevin Pike – Project Scientist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2000" b="1" dirty="0">
              <a:ea typeface="HG Mincho Light J" charset="0"/>
              <a:cs typeface="HG Mincho Light J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2000" b="1" dirty="0">
                <a:ea typeface="HG Mincho Light J" charset="0"/>
                <a:cs typeface="HG Mincho Light J" charset="0"/>
              </a:rPr>
              <a:t>George </a:t>
            </a:r>
            <a:r>
              <a:rPr lang="en-GB" sz="2000" b="1" dirty="0" err="1">
                <a:ea typeface="HG Mincho Light J" charset="0"/>
                <a:cs typeface="HG Mincho Light J" charset="0"/>
              </a:rPr>
              <a:t>Sebek</a:t>
            </a:r>
            <a:r>
              <a:rPr lang="en-GB" sz="2000" b="1" dirty="0">
                <a:ea typeface="HG Mincho Light J" charset="0"/>
                <a:cs typeface="HG Mincho Light J" charset="0"/>
              </a:rPr>
              <a:t> – Designer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2000" b="1" dirty="0">
              <a:ea typeface="HG Mincho Light J" charset="0"/>
              <a:cs typeface="HG Mincho Light J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2000" b="1" dirty="0">
                <a:ea typeface="HG Mincho Light J" charset="0"/>
                <a:cs typeface="HG Mincho Light J" charset="0"/>
              </a:rPr>
              <a:t>David Roberts – Commercial Manager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2000" b="1" dirty="0">
              <a:ea typeface="HG Mincho Light J" charset="0"/>
              <a:cs typeface="HG Mincho Light J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2000" b="1" dirty="0">
                <a:ea typeface="HG Mincho Light J" charset="0"/>
                <a:cs typeface="HG Mincho Light J" charset="0"/>
              </a:rPr>
              <a:t>Alisa </a:t>
            </a:r>
            <a:r>
              <a:rPr lang="en-GB" sz="2000" b="1" dirty="0" err="1">
                <a:ea typeface="HG Mincho Light J" charset="0"/>
                <a:cs typeface="HG Mincho Light J" charset="0"/>
              </a:rPr>
              <a:t>Leavesley</a:t>
            </a:r>
            <a:r>
              <a:rPr lang="en-GB" sz="2000" b="1" dirty="0">
                <a:ea typeface="HG Mincho Light J" charset="0"/>
                <a:cs typeface="HG Mincho Light J" charset="0"/>
              </a:rPr>
              <a:t> – UCSB Chemistry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600" dirty="0">
              <a:ea typeface="HG Mincho Light J" charset="0"/>
              <a:cs typeface="HG Mincho Light J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1600" dirty="0">
                <a:ea typeface="HG Mincho Light J" charset="0"/>
                <a:cs typeface="HG Mincho Light J" charset="0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16000" y="6238735"/>
            <a:ext cx="8821440" cy="515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endParaRPr lang="en-GB" dirty="0">
              <a:latin typeface="Arial" charset="0"/>
              <a:cs typeface="Arial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endParaRPr lang="en-GB" dirty="0">
              <a:latin typeface="Arial" charset="0"/>
              <a:cs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4268760" cy="4100586"/>
          </a:xfrm>
          <a:prstGeom prst="rect">
            <a:avLst/>
          </a:prstGeom>
          <a:noFill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029200" y="1676400"/>
            <a:ext cx="3733800" cy="354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33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600" dirty="0">
              <a:latin typeface="+mn-lt"/>
              <a:ea typeface="HG Mincho Light J" charset="0"/>
              <a:cs typeface="HG Mincho Light J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buSzPct val="33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sz="2400" dirty="0">
                <a:latin typeface="+mn-lt"/>
                <a:ea typeface="HG Mincho Light J" charset="0"/>
                <a:cs typeface="HG Mincho Light J" charset="0"/>
              </a:rPr>
              <a:t>HF EPR enabled by Quasi-Optical Components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33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US" sz="2400" dirty="0">
              <a:latin typeface="+mn-lt"/>
              <a:ea typeface="HG Mincho Light J" charset="0"/>
              <a:cs typeface="HG Mincho Light J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buSzPct val="33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sz="2400" dirty="0">
                <a:latin typeface="+mn-lt"/>
                <a:ea typeface="HG Mincho Light J" charset="0"/>
                <a:cs typeface="HG Mincho Light J" charset="0"/>
              </a:rPr>
              <a:t>Subtitle: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33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US" sz="2400" dirty="0">
              <a:latin typeface="+mn-lt"/>
              <a:ea typeface="HG Mincho Light J" charset="0"/>
              <a:cs typeface="HG Mincho Light J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buSzPct val="33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sz="2400" i="1" dirty="0">
                <a:latin typeface="+mn-lt"/>
                <a:ea typeface="HG Mincho Light J" charset="0"/>
                <a:cs typeface="HG Mincho Light J" charset="0"/>
              </a:rPr>
              <a:t>Cross Fertilization of Instrument Design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33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2400" dirty="0">
              <a:latin typeface="+mn-lt"/>
              <a:ea typeface="HG Mincho Light J" charset="0"/>
              <a:cs typeface="HG Mincho Light J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buSzPct val="33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sz="2400" dirty="0">
                <a:latin typeface="+mn-lt"/>
                <a:ea typeface="HG Mincho Light J" charset="0"/>
                <a:cs typeface="HG Mincho Light J" charset="0"/>
              </a:rPr>
              <a:t>Richard Wylde FREng</a:t>
            </a:r>
            <a:endParaRPr lang="en-GB" sz="2400" dirty="0">
              <a:latin typeface="+mn-lt"/>
              <a:ea typeface="HG Mincho Light J" charset="0"/>
              <a:cs typeface="HG Mincho Light J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1600" dirty="0">
                <a:ea typeface="HG Mincho Light J" charset="0"/>
                <a:cs typeface="HG Mincho Light J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130191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16000" y="6238735"/>
            <a:ext cx="8821440" cy="515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endParaRPr lang="en-GB" dirty="0">
              <a:latin typeface="Arial" charset="0"/>
              <a:cs typeface="Arial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endParaRPr lang="en-GB" dirty="0">
              <a:latin typeface="Arial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553200" y="3739938"/>
            <a:ext cx="2209800" cy="137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33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1600" dirty="0">
                <a:latin typeface="+mn-lt"/>
                <a:ea typeface="HG Mincho Light J" charset="0"/>
                <a:cs typeface="HG Mincho Light J" charset="0"/>
              </a:rPr>
              <a:t> 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1600" dirty="0">
                <a:ea typeface="HG Mincho Light J" charset="0"/>
                <a:cs typeface="HG Mincho Light J" charset="0"/>
              </a:rPr>
              <a:t>ESA’s Planck 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600" dirty="0">
              <a:ea typeface="HG Mincho Light J" charset="0"/>
              <a:cs typeface="HG Mincho Light J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1600" dirty="0">
                <a:ea typeface="HG Mincho Light J" charset="0"/>
                <a:cs typeface="HG Mincho Light J" charset="0"/>
              </a:rPr>
              <a:t>CMB Missions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600" dirty="0">
              <a:ea typeface="HG Mincho Light J" charset="0"/>
              <a:cs typeface="HG Mincho Light J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600" dirty="0">
              <a:ea typeface="HG Mincho Light J" charset="0"/>
              <a:cs typeface="HG Mincho Light J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235803"/>
            <a:ext cx="415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HF EPR enabled by </a:t>
            </a:r>
          </a:p>
          <a:p>
            <a:pPr algn="ctr"/>
            <a:r>
              <a:rPr lang="en-GB" sz="2400" dirty="0"/>
              <a:t>Quasi-Optical Components</a:t>
            </a:r>
            <a:endParaRPr lang="en-GB" sz="2400" dirty="0">
              <a:solidFill>
                <a:srgbClr val="CC0000"/>
              </a:solidFill>
            </a:endParaRPr>
          </a:p>
        </p:txBody>
      </p:sp>
      <p:pic>
        <p:nvPicPr>
          <p:cNvPr id="154626" name="Picture 2" descr="http://www.cosmos.esa.int/documents/387566/425793/2015_353GHz_B-field/6965c458-b93b-4d08-8395-899157011727?t=14230861904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82538"/>
            <a:ext cx="6553198" cy="3276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" y="5117068"/>
            <a:ext cx="624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Magnetic field lines traced by dust emission at 353 GHz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600200"/>
            <a:ext cx="5861049" cy="4225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438400" y="457200"/>
            <a:ext cx="4495800" cy="434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9991" tIns="44996" rIns="89991" bIns="44996"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7628" algn="l"/>
                <a:tab pos="896845" algn="l"/>
                <a:tab pos="1346060" algn="l"/>
                <a:tab pos="1795277" algn="l"/>
                <a:tab pos="2244492" algn="l"/>
                <a:tab pos="2693709" algn="l"/>
                <a:tab pos="3142924" algn="l"/>
                <a:tab pos="3592140" algn="l"/>
                <a:tab pos="4041356" algn="l"/>
                <a:tab pos="4490572" algn="l"/>
                <a:tab pos="4939788" algn="l"/>
                <a:tab pos="5389004" algn="l"/>
                <a:tab pos="5838220" algn="l"/>
                <a:tab pos="6287436" algn="l"/>
                <a:tab pos="6736652" algn="l"/>
                <a:tab pos="7185868" algn="l"/>
                <a:tab pos="7635083" algn="l"/>
                <a:tab pos="8084300" algn="l"/>
                <a:tab pos="8533515" algn="l"/>
                <a:tab pos="8982732" algn="l"/>
              </a:tabLst>
            </a:pPr>
            <a:r>
              <a:rPr lang="en-GB" sz="2400" dirty="0">
                <a:ea typeface="ＭＳ Ｐゴシック" charset="0"/>
                <a:cs typeface="ＭＳ Ｐゴシック" charset="0"/>
              </a:rPr>
              <a:t>The Optics of HiPER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8453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fld id="{5AF6E4DA-D99D-48FA-9E51-3FE874A757A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57771"/>
            <a:ext cx="355159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48439" y="420469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Ultra-Gaussian Horns allow the simple Gaussian Beam </a:t>
            </a:r>
          </a:p>
          <a:p>
            <a:r>
              <a:rPr lang="en-GB" dirty="0"/>
              <a:t>mode approach to be used to design low loss systems </a:t>
            </a:r>
          </a:p>
        </p:txBody>
      </p:sp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4114800"/>
            <a:ext cx="65913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393424"/>
            <a:ext cx="5054329" cy="2209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339976" y="5400676"/>
            <a:ext cx="1439863" cy="3485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91" tIns="44996" rIns="89991" bIns="44996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47628" algn="l"/>
                <a:tab pos="896845" algn="l"/>
                <a:tab pos="1346060" algn="l"/>
                <a:tab pos="1795277" algn="l"/>
                <a:tab pos="2244492" algn="l"/>
                <a:tab pos="2693709" algn="l"/>
                <a:tab pos="3142924" algn="l"/>
                <a:tab pos="3592140" algn="l"/>
                <a:tab pos="4041356" algn="l"/>
                <a:tab pos="4490572" algn="l"/>
                <a:tab pos="4939788" algn="l"/>
                <a:tab pos="5389004" algn="l"/>
                <a:tab pos="5838220" algn="l"/>
                <a:tab pos="6287436" algn="l"/>
                <a:tab pos="6736652" algn="l"/>
                <a:tab pos="7185868" algn="l"/>
                <a:tab pos="7635083" algn="l"/>
                <a:tab pos="8084300" algn="l"/>
                <a:tab pos="8533515" algn="l"/>
                <a:tab pos="8982732" algn="l"/>
              </a:tabLst>
            </a:pPr>
            <a:r>
              <a:rPr lang="en-GB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23778"/>
            <a:ext cx="4714842" cy="2851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57200" y="1600201"/>
            <a:ext cx="7848600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7628" algn="l"/>
                <a:tab pos="896845" algn="l"/>
                <a:tab pos="1346060" algn="l"/>
                <a:tab pos="1795277" algn="l"/>
                <a:tab pos="2244492" algn="l"/>
                <a:tab pos="2693709" algn="l"/>
                <a:tab pos="3142924" algn="l"/>
                <a:tab pos="3592140" algn="l"/>
                <a:tab pos="4041356" algn="l"/>
                <a:tab pos="4490572" algn="l"/>
                <a:tab pos="4939788" algn="l"/>
                <a:tab pos="5389004" algn="l"/>
                <a:tab pos="5838220" algn="l"/>
                <a:tab pos="6287436" algn="l"/>
                <a:tab pos="6736652" algn="l"/>
                <a:tab pos="7185868" algn="l"/>
                <a:tab pos="7635083" algn="l"/>
                <a:tab pos="8084300" algn="l"/>
                <a:tab pos="8533515" algn="l"/>
                <a:tab pos="8982732" algn="l"/>
              </a:tabLst>
            </a:pPr>
            <a:r>
              <a:rPr lang="en-GB" dirty="0">
                <a:ea typeface="ＭＳ Ｐゴシック" charset="0"/>
                <a:cs typeface="ＭＳ Ｐゴシック" charset="0"/>
              </a:rPr>
              <a:t>Terminations are very important in low loss systems: Witch’s Hat load</a:t>
            </a:r>
          </a:p>
          <a:p>
            <a:pPr>
              <a:lnSpc>
                <a:spcPct val="93000"/>
              </a:lnSpc>
              <a:tabLst>
                <a:tab pos="0" algn="l"/>
                <a:tab pos="447628" algn="l"/>
                <a:tab pos="896845" algn="l"/>
                <a:tab pos="1346060" algn="l"/>
                <a:tab pos="1795277" algn="l"/>
                <a:tab pos="2244492" algn="l"/>
                <a:tab pos="2693709" algn="l"/>
                <a:tab pos="3142924" algn="l"/>
                <a:tab pos="3592140" algn="l"/>
                <a:tab pos="4041356" algn="l"/>
                <a:tab pos="4490572" algn="l"/>
                <a:tab pos="4939788" algn="l"/>
                <a:tab pos="5389004" algn="l"/>
                <a:tab pos="5838220" algn="l"/>
                <a:tab pos="6287436" algn="l"/>
                <a:tab pos="6736652" algn="l"/>
                <a:tab pos="7185868" algn="l"/>
                <a:tab pos="7635083" algn="l"/>
                <a:tab pos="8084300" algn="l"/>
                <a:tab pos="8533515" algn="l"/>
                <a:tab pos="8982732" algn="l"/>
              </a:tabLst>
            </a:pPr>
            <a:endParaRPr lang="en-GB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93000"/>
              </a:lnSpc>
              <a:tabLst>
                <a:tab pos="0" algn="l"/>
                <a:tab pos="447628" algn="l"/>
                <a:tab pos="896845" algn="l"/>
                <a:tab pos="1346060" algn="l"/>
                <a:tab pos="1795277" algn="l"/>
                <a:tab pos="2244492" algn="l"/>
                <a:tab pos="2693709" algn="l"/>
                <a:tab pos="3142924" algn="l"/>
                <a:tab pos="3592140" algn="l"/>
                <a:tab pos="4041356" algn="l"/>
                <a:tab pos="4490572" algn="l"/>
                <a:tab pos="4939788" algn="l"/>
                <a:tab pos="5389004" algn="l"/>
                <a:tab pos="5838220" algn="l"/>
                <a:tab pos="6287436" algn="l"/>
                <a:tab pos="6736652" algn="l"/>
                <a:tab pos="7185868" algn="l"/>
                <a:tab pos="7635083" algn="l"/>
                <a:tab pos="8084300" algn="l"/>
                <a:tab pos="8533515" algn="l"/>
                <a:tab pos="8982732" algn="l"/>
              </a:tabLst>
            </a:pPr>
            <a:r>
              <a:rPr lang="en-GB" dirty="0">
                <a:ea typeface="ＭＳ Ｐゴシック" charset="0"/>
                <a:cs typeface="ＭＳ Ｐゴシック" charset="0"/>
              </a:rPr>
              <a:t>Injection formed by absorbing plastic and specially built injection mould to give S11 performance at -80dB level</a:t>
            </a:r>
            <a:r>
              <a:rPr lang="en-GB" dirty="0">
                <a:solidFill>
                  <a:srgbClr val="2300DC"/>
                </a:solidFill>
                <a:ea typeface="ＭＳ Ｐゴシック" charset="0"/>
                <a:cs typeface="ＭＳ Ｐゴシック" charset="0"/>
              </a:rPr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5972" y="2667000"/>
            <a:ext cx="3357691" cy="31559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438400" y="457200"/>
            <a:ext cx="4495800" cy="434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9991" tIns="44996" rIns="89991" bIns="44996"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7628" algn="l"/>
                <a:tab pos="896845" algn="l"/>
                <a:tab pos="1346060" algn="l"/>
                <a:tab pos="1795277" algn="l"/>
                <a:tab pos="2244492" algn="l"/>
                <a:tab pos="2693709" algn="l"/>
                <a:tab pos="3142924" algn="l"/>
                <a:tab pos="3592140" algn="l"/>
                <a:tab pos="4041356" algn="l"/>
                <a:tab pos="4490572" algn="l"/>
                <a:tab pos="4939788" algn="l"/>
                <a:tab pos="5389004" algn="l"/>
                <a:tab pos="5838220" algn="l"/>
                <a:tab pos="6287436" algn="l"/>
                <a:tab pos="6736652" algn="l"/>
                <a:tab pos="7185868" algn="l"/>
                <a:tab pos="7635083" algn="l"/>
                <a:tab pos="8084300" algn="l"/>
                <a:tab pos="8533515" algn="l"/>
                <a:tab pos="8982732" algn="l"/>
              </a:tabLst>
            </a:pPr>
            <a:r>
              <a:rPr lang="en-GB" sz="2400" dirty="0">
                <a:ea typeface="ＭＳ Ｐゴシック" charset="0"/>
                <a:cs typeface="ＭＳ Ｐゴシック" charset="0"/>
              </a:rPr>
              <a:t>Termination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488161" y="1295400"/>
            <a:ext cx="8278560" cy="1578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dirty="0">
                <a:solidFill>
                  <a:schemeClr val="tx1"/>
                </a:solidFill>
                <a:ea typeface="HG Mincho Light J" charset="0"/>
                <a:cs typeface="HG Mincho Light J" charset="0"/>
              </a:rPr>
              <a:t>Standing waves within instruments must be low enough not to compete with the very small signals: QO isolators can be used to suppress these.</a:t>
            </a:r>
          </a:p>
          <a:p>
            <a:pPr>
              <a:lnSpc>
                <a:spcPct val="95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dirty="0">
              <a:solidFill>
                <a:schemeClr val="tx1"/>
              </a:solidFill>
              <a:ea typeface="HG Mincho Light J" charset="0"/>
              <a:cs typeface="HG Mincho Light J" charset="0"/>
            </a:endParaRPr>
          </a:p>
          <a:p>
            <a:pPr>
              <a:lnSpc>
                <a:spcPct val="95000"/>
              </a:lnSpc>
              <a:buClr>
                <a:srgbClr val="000000"/>
              </a:buCl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dirty="0">
                <a:solidFill>
                  <a:schemeClr val="tx1"/>
                </a:solidFill>
                <a:ea typeface="HG Mincho Light J" charset="0"/>
                <a:cs typeface="HG Mincho Light J" charset="0"/>
              </a:rPr>
              <a:t>Quasi-optical isolators use impedance matched hard ferrite to provide non-reciprocal Faraday rotation of the polarization of the beam and polarizing wire grids to extract the signal.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8881" y="3054699"/>
            <a:ext cx="3717120" cy="2736501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38400" y="457200"/>
            <a:ext cx="4495800" cy="434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9991" tIns="44996" rIns="89991" bIns="44996"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7628" algn="l"/>
                <a:tab pos="896845" algn="l"/>
                <a:tab pos="1346060" algn="l"/>
                <a:tab pos="1795277" algn="l"/>
                <a:tab pos="2244492" algn="l"/>
                <a:tab pos="2693709" algn="l"/>
                <a:tab pos="3142924" algn="l"/>
                <a:tab pos="3592140" algn="l"/>
                <a:tab pos="4041356" algn="l"/>
                <a:tab pos="4490572" algn="l"/>
                <a:tab pos="4939788" algn="l"/>
                <a:tab pos="5389004" algn="l"/>
                <a:tab pos="5838220" algn="l"/>
                <a:tab pos="6287436" algn="l"/>
                <a:tab pos="6736652" algn="l"/>
                <a:tab pos="7185868" algn="l"/>
                <a:tab pos="7635083" algn="l"/>
                <a:tab pos="8084300" algn="l"/>
                <a:tab pos="8533515" algn="l"/>
                <a:tab pos="8982732" algn="l"/>
              </a:tabLst>
            </a:pPr>
            <a:r>
              <a:rPr lang="en-GB" sz="2400" dirty="0">
                <a:ea typeface="ＭＳ Ｐゴシック" charset="0"/>
                <a:cs typeface="ＭＳ Ｐゴシック" charset="0"/>
              </a:rPr>
              <a:t>Isolation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1507</TotalTime>
  <Words>784</Words>
  <Application>Microsoft Office PowerPoint</Application>
  <PresentationFormat>On-screen Show (4:3)</PresentationFormat>
  <Paragraphs>108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ＭＳ Ｐゴシック</vt:lpstr>
      <vt:lpstr>Arial</vt:lpstr>
      <vt:lpstr>Calibri</vt:lpstr>
      <vt:lpstr>Courier New</vt:lpstr>
      <vt:lpstr>HG Mincho Light J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Trex Enterprises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Richard Wylde</cp:lastModifiedBy>
  <cp:revision>161</cp:revision>
  <dcterms:created xsi:type="dcterms:W3CDTF">2007-02-16T19:45:38Z</dcterms:created>
  <dcterms:modified xsi:type="dcterms:W3CDTF">2018-01-29T08:36:05Z</dcterms:modified>
</cp:coreProperties>
</file>